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38" r:id="rId2"/>
    <p:sldId id="639" r:id="rId3"/>
    <p:sldId id="886" r:id="rId4"/>
    <p:sldId id="827" r:id="rId5"/>
    <p:sldId id="887" r:id="rId6"/>
    <p:sldId id="890" r:id="rId7"/>
    <p:sldId id="889" r:id="rId8"/>
    <p:sldId id="831" r:id="rId9"/>
    <p:sldId id="832" r:id="rId10"/>
    <p:sldId id="892" r:id="rId11"/>
    <p:sldId id="828" r:id="rId12"/>
    <p:sldId id="891" r:id="rId13"/>
    <p:sldId id="833" r:id="rId14"/>
    <p:sldId id="893" r:id="rId15"/>
    <p:sldId id="836" r:id="rId1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00"/>
    <a:srgbClr val="33CCFF"/>
    <a:srgbClr val="FFCCFF"/>
    <a:srgbClr val="FF7C80"/>
    <a:srgbClr val="DCFCF6"/>
    <a:srgbClr val="0097CC"/>
    <a:srgbClr val="4D4D4D"/>
    <a:srgbClr val="99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 varScale="1">
        <p:scale>
          <a:sx n="87" d="100"/>
          <a:sy n="87" d="100"/>
        </p:scale>
        <p:origin x="12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14BE1-9E4F-4571-BFAD-695447A0EDFE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F07907-F05D-4798-BDA2-56E8E52CB5E5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cs typeface="Calibri" panose="020F0502020204030204" pitchFamily="34" charset="0"/>
            </a:rPr>
            <a:t>مدیریت ریسک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25A051-5933-4FAA-9C4B-1903F127A0B1}" type="parTrans" cxnId="{7271EAEB-85FE-42F2-A446-B9A6FC71DE9F}">
      <dgm:prSet/>
      <dgm:spPr/>
      <dgm:t>
        <a:bodyPr/>
        <a:lstStyle/>
        <a:p>
          <a:endParaRPr lang="en-US"/>
        </a:p>
      </dgm:t>
    </dgm:pt>
    <dgm:pt modelId="{68CACEAF-794A-4CF1-9AA5-C5E49705895D}" type="sibTrans" cxnId="{7271EAEB-85FE-42F2-A446-B9A6FC71DE9F}">
      <dgm:prSet/>
      <dgm:spPr/>
      <dgm:t>
        <a:bodyPr/>
        <a:lstStyle/>
        <a:p>
          <a:endParaRPr lang="en-US"/>
        </a:p>
      </dgm:t>
    </dgm:pt>
    <dgm:pt modelId="{E306083D-0735-4880-A545-0593A3FADFD1}" type="pres">
      <dgm:prSet presAssocID="{60514BE1-9E4F-4571-BFAD-695447A0EDF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E39E2349-5EF0-4908-A10A-583E8D07F4F3}" type="pres">
      <dgm:prSet presAssocID="{CEF07907-F05D-4798-BDA2-56E8E52CB5E5}" presName="composite" presStyleCnt="0">
        <dgm:presLayoutVars>
          <dgm:chMax val="1"/>
          <dgm:chPref val="1"/>
        </dgm:presLayoutVars>
      </dgm:prSet>
      <dgm:spPr/>
    </dgm:pt>
    <dgm:pt modelId="{AA3B66A0-7AB3-4193-A85F-C364ADDDCA75}" type="pres">
      <dgm:prSet presAssocID="{CEF07907-F05D-4798-BDA2-56E8E52CB5E5}" presName="Accent" presStyleLbl="trAlignAcc1" presStyleIdx="0" presStyleCnt="1">
        <dgm:presLayoutVars>
          <dgm:chMax val="0"/>
          <dgm:chPref val="0"/>
        </dgm:presLayoutVars>
      </dgm:prSet>
      <dgm:spPr/>
    </dgm:pt>
    <dgm:pt modelId="{B447B4ED-0FDB-43C7-A39D-4204FE178182}" type="pres">
      <dgm:prSet presAssocID="{CEF07907-F05D-4798-BDA2-56E8E52CB5E5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en-US"/>
        </a:p>
      </dgm:t>
    </dgm:pt>
    <dgm:pt modelId="{1585BB3A-550C-451C-B93D-EC8E3BDB93DD}" type="pres">
      <dgm:prSet presAssocID="{CEF07907-F05D-4798-BDA2-56E8E52CB5E5}" presName="ChildComposite" presStyleCnt="0"/>
      <dgm:spPr/>
    </dgm:pt>
    <dgm:pt modelId="{B1369FCF-AB30-4CA4-AA05-3E9EA0988DC2}" type="pres">
      <dgm:prSet presAssocID="{CEF07907-F05D-4798-BDA2-56E8E52CB5E5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1342A9C-52AB-43F9-966A-DA7BDB209B52}" type="pres">
      <dgm:prSet presAssocID="{CEF07907-F05D-4798-BDA2-56E8E52CB5E5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62D4D2-3501-40F2-9437-DF49A4486E53}" type="presOf" srcId="{60514BE1-9E4F-4571-BFAD-695447A0EDFE}" destId="{E306083D-0735-4880-A545-0593A3FADFD1}" srcOrd="0" destOrd="0" presId="urn:microsoft.com/office/officeart/2008/layout/CaptionedPictures"/>
    <dgm:cxn modelId="{CDF4CE84-4029-47DE-8992-5626FDDAD1EC}" type="presOf" srcId="{CEF07907-F05D-4798-BDA2-56E8E52CB5E5}" destId="{91342A9C-52AB-43F9-966A-DA7BDB209B52}" srcOrd="0" destOrd="0" presId="urn:microsoft.com/office/officeart/2008/layout/CaptionedPictures"/>
    <dgm:cxn modelId="{7271EAEB-85FE-42F2-A446-B9A6FC71DE9F}" srcId="{60514BE1-9E4F-4571-BFAD-695447A0EDFE}" destId="{CEF07907-F05D-4798-BDA2-56E8E52CB5E5}" srcOrd="0" destOrd="0" parTransId="{3A25A051-5933-4FAA-9C4B-1903F127A0B1}" sibTransId="{68CACEAF-794A-4CF1-9AA5-C5E49705895D}"/>
    <dgm:cxn modelId="{6A86BA83-9AFA-4ED2-9504-CEA5F9F030B5}" type="presParOf" srcId="{E306083D-0735-4880-A545-0593A3FADFD1}" destId="{E39E2349-5EF0-4908-A10A-583E8D07F4F3}" srcOrd="0" destOrd="0" presId="urn:microsoft.com/office/officeart/2008/layout/CaptionedPictures"/>
    <dgm:cxn modelId="{E83F1845-0C44-4F47-9E30-47E1A7659F7F}" type="presParOf" srcId="{E39E2349-5EF0-4908-A10A-583E8D07F4F3}" destId="{AA3B66A0-7AB3-4193-A85F-C364ADDDCA75}" srcOrd="0" destOrd="0" presId="urn:microsoft.com/office/officeart/2008/layout/CaptionedPictures"/>
    <dgm:cxn modelId="{D30D10B2-6A4E-4A38-A27B-D47ADA15BC60}" type="presParOf" srcId="{E39E2349-5EF0-4908-A10A-583E8D07F4F3}" destId="{B447B4ED-0FDB-43C7-A39D-4204FE178182}" srcOrd="1" destOrd="0" presId="urn:microsoft.com/office/officeart/2008/layout/CaptionedPictures"/>
    <dgm:cxn modelId="{23E6D6C6-E926-43AF-8A8D-769F62AEBF02}" type="presParOf" srcId="{E39E2349-5EF0-4908-A10A-583E8D07F4F3}" destId="{1585BB3A-550C-451C-B93D-EC8E3BDB93DD}" srcOrd="2" destOrd="0" presId="urn:microsoft.com/office/officeart/2008/layout/CaptionedPictures"/>
    <dgm:cxn modelId="{BA621792-8CEB-4D5A-9B06-71FF702B368F}" type="presParOf" srcId="{1585BB3A-550C-451C-B93D-EC8E3BDB93DD}" destId="{B1369FCF-AB30-4CA4-AA05-3E9EA0988DC2}" srcOrd="0" destOrd="0" presId="urn:microsoft.com/office/officeart/2008/layout/CaptionedPictures"/>
    <dgm:cxn modelId="{49497D17-00E4-409A-B194-85AB94DD289B}" type="presParOf" srcId="{1585BB3A-550C-451C-B93D-EC8E3BDB93DD}" destId="{91342A9C-52AB-43F9-966A-DA7BDB209B52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AF013-FBCE-4FFE-832A-11DA35E9CF8A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3764F-A56E-4772-90B1-E33CAB25ADCB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cs typeface="Calibri" panose="020F0502020204030204" pitchFamily="34" charset="0"/>
            </a:rPr>
            <a:t>بازارها و نهادها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634BDB-D466-4983-A5F3-65723988E1F7}" type="parTrans" cxnId="{35E2F1F8-C27A-4C00-95AC-001C035D804C}">
      <dgm:prSet/>
      <dgm:spPr/>
      <dgm:t>
        <a:bodyPr/>
        <a:lstStyle/>
        <a:p>
          <a:endParaRPr lang="en-US"/>
        </a:p>
      </dgm:t>
    </dgm:pt>
    <dgm:pt modelId="{2EB93FAE-9821-41BA-BACD-4E0300800657}" type="sibTrans" cxnId="{35E2F1F8-C27A-4C00-95AC-001C035D804C}">
      <dgm:prSet/>
      <dgm:spPr/>
      <dgm:t>
        <a:bodyPr/>
        <a:lstStyle/>
        <a:p>
          <a:endParaRPr lang="en-US"/>
        </a:p>
      </dgm:t>
    </dgm:pt>
    <dgm:pt modelId="{91322E91-B67A-4F28-B47B-EB13ABF362DD}" type="pres">
      <dgm:prSet presAssocID="{D3EAF013-FBCE-4FFE-832A-11DA35E9CF8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1FA9EAD5-1C78-461D-BC8B-1F8D77C2DA3E}" type="pres">
      <dgm:prSet presAssocID="{DCE3764F-A56E-4772-90B1-E33CAB25ADCB}" presName="composite" presStyleCnt="0">
        <dgm:presLayoutVars>
          <dgm:chMax val="1"/>
          <dgm:chPref val="1"/>
        </dgm:presLayoutVars>
      </dgm:prSet>
      <dgm:spPr/>
    </dgm:pt>
    <dgm:pt modelId="{6642BE9D-9914-4844-BB12-97ABADAD2C61}" type="pres">
      <dgm:prSet presAssocID="{DCE3764F-A56E-4772-90B1-E33CAB25ADCB}" presName="Accent" presStyleLbl="trAlignAcc1" presStyleIdx="0" presStyleCnt="1">
        <dgm:presLayoutVars>
          <dgm:chMax val="0"/>
          <dgm:chPref val="0"/>
        </dgm:presLayoutVars>
      </dgm:prSet>
      <dgm:spPr/>
    </dgm:pt>
    <dgm:pt modelId="{0457F3A7-D17D-4DDE-8465-E101ABFB5FA3}" type="pres">
      <dgm:prSet presAssocID="{DCE3764F-A56E-4772-90B1-E33CAB25ADCB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48686C42-9899-439F-A670-D45620C749D0}" type="pres">
      <dgm:prSet presAssocID="{DCE3764F-A56E-4772-90B1-E33CAB25ADCB}" presName="ChildComposite" presStyleCnt="0"/>
      <dgm:spPr/>
    </dgm:pt>
    <dgm:pt modelId="{BF4ADA10-C0E0-4855-8B49-A559212D84C6}" type="pres">
      <dgm:prSet presAssocID="{DCE3764F-A56E-4772-90B1-E33CAB25ADCB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2262A9F-4E4A-406F-B6CE-B3A636A50ABD}" type="pres">
      <dgm:prSet presAssocID="{DCE3764F-A56E-4772-90B1-E33CAB25ADCB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4F31B6-3026-4424-A4B3-37EAB886D80B}" type="presOf" srcId="{DCE3764F-A56E-4772-90B1-E33CAB25ADCB}" destId="{C2262A9F-4E4A-406F-B6CE-B3A636A50ABD}" srcOrd="0" destOrd="0" presId="urn:microsoft.com/office/officeart/2008/layout/CaptionedPictures"/>
    <dgm:cxn modelId="{85723063-85C4-4C1F-8B06-4019F5526C15}" type="presOf" srcId="{D3EAF013-FBCE-4FFE-832A-11DA35E9CF8A}" destId="{91322E91-B67A-4F28-B47B-EB13ABF362DD}" srcOrd="0" destOrd="0" presId="urn:microsoft.com/office/officeart/2008/layout/CaptionedPictures"/>
    <dgm:cxn modelId="{35E2F1F8-C27A-4C00-95AC-001C035D804C}" srcId="{D3EAF013-FBCE-4FFE-832A-11DA35E9CF8A}" destId="{DCE3764F-A56E-4772-90B1-E33CAB25ADCB}" srcOrd="0" destOrd="0" parTransId="{B7634BDB-D466-4983-A5F3-65723988E1F7}" sibTransId="{2EB93FAE-9821-41BA-BACD-4E0300800657}"/>
    <dgm:cxn modelId="{CDBE7A5D-EF66-4C7F-A51C-777F44563220}" type="presParOf" srcId="{91322E91-B67A-4F28-B47B-EB13ABF362DD}" destId="{1FA9EAD5-1C78-461D-BC8B-1F8D77C2DA3E}" srcOrd="0" destOrd="0" presId="urn:microsoft.com/office/officeart/2008/layout/CaptionedPictures"/>
    <dgm:cxn modelId="{9F40A794-67D6-4073-8D42-DF9EC6E5C04C}" type="presParOf" srcId="{1FA9EAD5-1C78-461D-BC8B-1F8D77C2DA3E}" destId="{6642BE9D-9914-4844-BB12-97ABADAD2C61}" srcOrd="0" destOrd="0" presId="urn:microsoft.com/office/officeart/2008/layout/CaptionedPictures"/>
    <dgm:cxn modelId="{1BBF034E-6E3B-46D1-B134-AFEEF85901A6}" type="presParOf" srcId="{1FA9EAD5-1C78-461D-BC8B-1F8D77C2DA3E}" destId="{0457F3A7-D17D-4DDE-8465-E101ABFB5FA3}" srcOrd="1" destOrd="0" presId="urn:microsoft.com/office/officeart/2008/layout/CaptionedPictures"/>
    <dgm:cxn modelId="{A6FB50EF-6CE0-44B6-873E-8DEFA60942D3}" type="presParOf" srcId="{1FA9EAD5-1C78-461D-BC8B-1F8D77C2DA3E}" destId="{48686C42-9899-439F-A670-D45620C749D0}" srcOrd="2" destOrd="0" presId="urn:microsoft.com/office/officeart/2008/layout/CaptionedPictures"/>
    <dgm:cxn modelId="{331281CB-08C5-4B7B-B20F-052D5D09DC19}" type="presParOf" srcId="{48686C42-9899-439F-A670-D45620C749D0}" destId="{BF4ADA10-C0E0-4855-8B49-A559212D84C6}" srcOrd="0" destOrd="0" presId="urn:microsoft.com/office/officeart/2008/layout/CaptionedPictures"/>
    <dgm:cxn modelId="{296A22E0-CFA4-4CC7-9ABE-A270F66A7936}" type="presParOf" srcId="{48686C42-9899-439F-A670-D45620C749D0}" destId="{C2262A9F-4E4A-406F-B6CE-B3A636A50ABD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59ACAF-6CB0-476C-85FA-BB2326D0BF24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A23C1-31EA-4494-A1F8-401CD86E74E1}">
      <dgm:prSet/>
      <dgm:spPr/>
      <dgm:t>
        <a:bodyPr/>
        <a:lstStyle/>
        <a:p>
          <a:pPr rtl="1"/>
          <a:r>
            <a:rPr lang="fa-IR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rPr>
            <a:t>مالی شرکت‌ها</a:t>
          </a:r>
          <a:endParaRPr lang="en-US" b="1" dirty="0">
            <a:solidFill>
              <a:srgbClr val="0070C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046D609-F3C8-4F6F-853C-9C8BC87D58AC}" type="parTrans" cxnId="{050E7C9D-D55C-4503-91F6-F6CD4365339A}">
      <dgm:prSet/>
      <dgm:spPr/>
      <dgm:t>
        <a:bodyPr/>
        <a:lstStyle/>
        <a:p>
          <a:endParaRPr lang="en-US"/>
        </a:p>
      </dgm:t>
    </dgm:pt>
    <dgm:pt modelId="{A70EA6EF-C60C-4A68-8594-D38B34C0D747}" type="sibTrans" cxnId="{050E7C9D-D55C-4503-91F6-F6CD4365339A}">
      <dgm:prSet/>
      <dgm:spPr/>
      <dgm:t>
        <a:bodyPr/>
        <a:lstStyle/>
        <a:p>
          <a:endParaRPr lang="en-US"/>
        </a:p>
      </dgm:t>
    </dgm:pt>
    <dgm:pt modelId="{1DC28014-3B98-479B-A9B7-E190E2CF1394}" type="pres">
      <dgm:prSet presAssocID="{3359ACAF-6CB0-476C-85FA-BB2326D0BF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D09F75-02C9-4B46-84F4-7430DC6232F2}" type="pres">
      <dgm:prSet presAssocID="{35DA23C1-31EA-4494-A1F8-401CD86E74E1}" presName="composite" presStyleCnt="0"/>
      <dgm:spPr/>
    </dgm:pt>
    <dgm:pt modelId="{A136B613-58DD-4D15-931D-40CD157008AA}" type="pres">
      <dgm:prSet presAssocID="{35DA23C1-31EA-4494-A1F8-401CD86E74E1}" presName="rect1" presStyleLbl="bgShp" presStyleIdx="0" presStyleCnt="1" custLinFactNeighborX="36" custLinFactNeighborY="520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33BE039C-BC30-40A9-9B06-4FD157477C33}" type="pres">
      <dgm:prSet presAssocID="{35DA23C1-31EA-4494-A1F8-401CD86E74E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E7C9D-D55C-4503-91F6-F6CD4365339A}" srcId="{3359ACAF-6CB0-476C-85FA-BB2326D0BF24}" destId="{35DA23C1-31EA-4494-A1F8-401CD86E74E1}" srcOrd="0" destOrd="0" parTransId="{A046D609-F3C8-4F6F-853C-9C8BC87D58AC}" sibTransId="{A70EA6EF-C60C-4A68-8594-D38B34C0D747}"/>
    <dgm:cxn modelId="{433C6225-0663-40F6-8DDA-47D66FA7B485}" type="presOf" srcId="{3359ACAF-6CB0-476C-85FA-BB2326D0BF24}" destId="{1DC28014-3B98-479B-A9B7-E190E2CF1394}" srcOrd="0" destOrd="0" presId="urn:microsoft.com/office/officeart/2008/layout/BendingPictureSemiTransparentText"/>
    <dgm:cxn modelId="{AEBCC5D5-3039-47C9-9D86-FF4BF6BAF7AD}" type="presOf" srcId="{35DA23C1-31EA-4494-A1F8-401CD86E74E1}" destId="{33BE039C-BC30-40A9-9B06-4FD157477C33}" srcOrd="0" destOrd="0" presId="urn:microsoft.com/office/officeart/2008/layout/BendingPictureSemiTransparentText"/>
    <dgm:cxn modelId="{89F64EC8-58EA-4955-9040-6530241933BC}" type="presParOf" srcId="{1DC28014-3B98-479B-A9B7-E190E2CF1394}" destId="{87D09F75-02C9-4B46-84F4-7430DC6232F2}" srcOrd="0" destOrd="0" presId="urn:microsoft.com/office/officeart/2008/layout/BendingPictureSemiTransparentText"/>
    <dgm:cxn modelId="{4D6754E0-912C-4011-8BC9-1284BDEBAFC7}" type="presParOf" srcId="{87D09F75-02C9-4B46-84F4-7430DC6232F2}" destId="{A136B613-58DD-4D15-931D-40CD157008AA}" srcOrd="0" destOrd="0" presId="urn:microsoft.com/office/officeart/2008/layout/BendingPictureSemiTransparentText"/>
    <dgm:cxn modelId="{AD6245E8-EDCD-4206-BF37-C7F9D7BB46BE}" type="presParOf" srcId="{87D09F75-02C9-4B46-84F4-7430DC6232F2}" destId="{33BE039C-BC30-40A9-9B06-4FD157477C33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DE937B-A11E-474F-A57F-73D6AC62FC0C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0DD255-A2F5-45FE-A1BF-571AD21020D2}">
      <dgm:prSet/>
      <dgm:spPr/>
      <dgm:t>
        <a:bodyPr/>
        <a:lstStyle/>
        <a:p>
          <a:pPr rtl="1"/>
          <a:r>
            <a:rPr lang="fa-IR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rPr>
            <a:t>مدیریت سرمایه‌گذاری</a:t>
          </a:r>
          <a:endParaRPr lang="en-US" b="1" dirty="0">
            <a:solidFill>
              <a:srgbClr val="0070C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509C5A-D289-4082-ACF1-403AA338DE30}" type="parTrans" cxnId="{EAF37FA4-9427-41E8-86B0-CD1CC8A0B086}">
      <dgm:prSet/>
      <dgm:spPr/>
      <dgm:t>
        <a:bodyPr/>
        <a:lstStyle/>
        <a:p>
          <a:endParaRPr lang="en-US"/>
        </a:p>
      </dgm:t>
    </dgm:pt>
    <dgm:pt modelId="{96D64CD4-BD79-4F89-A941-188107E5371D}" type="sibTrans" cxnId="{EAF37FA4-9427-41E8-86B0-CD1CC8A0B086}">
      <dgm:prSet/>
      <dgm:spPr/>
      <dgm:t>
        <a:bodyPr/>
        <a:lstStyle/>
        <a:p>
          <a:endParaRPr lang="en-US"/>
        </a:p>
      </dgm:t>
    </dgm:pt>
    <dgm:pt modelId="{FCA86411-844B-4774-A5FE-6850AE452C25}" type="pres">
      <dgm:prSet presAssocID="{01DE937B-A11E-474F-A57F-73D6AC62FC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36B5E1-9426-4804-B770-AD2427FB198A}" type="pres">
      <dgm:prSet presAssocID="{EE0DD255-A2F5-45FE-A1BF-571AD21020D2}" presName="composite" presStyleCnt="0"/>
      <dgm:spPr/>
    </dgm:pt>
    <dgm:pt modelId="{9BEC6A24-D1C1-4778-959C-4160549E7F17}" type="pres">
      <dgm:prSet presAssocID="{EE0DD255-A2F5-45FE-A1BF-571AD21020D2}" presName="rect1" presStyleLbl="bgShp" presStyleIdx="0" presStyleCnt="1" custLinFactNeighborX="-35881" custLinFactNeighborY="119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A157D14-CF13-4CF4-83CE-C373F5BBB9CC}" type="pres">
      <dgm:prSet presAssocID="{EE0DD255-A2F5-45FE-A1BF-571AD21020D2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5D6E6-9AE0-4798-8CCC-48E128DFD065}" type="presOf" srcId="{01DE937B-A11E-474F-A57F-73D6AC62FC0C}" destId="{FCA86411-844B-4774-A5FE-6850AE452C25}" srcOrd="0" destOrd="0" presId="urn:microsoft.com/office/officeart/2008/layout/BendingPictureSemiTransparentText"/>
    <dgm:cxn modelId="{490018C0-40C8-4FA4-A6D1-56EAE7D4A17C}" type="presOf" srcId="{EE0DD255-A2F5-45FE-A1BF-571AD21020D2}" destId="{CA157D14-CF13-4CF4-83CE-C373F5BBB9CC}" srcOrd="0" destOrd="0" presId="urn:microsoft.com/office/officeart/2008/layout/BendingPictureSemiTransparentText"/>
    <dgm:cxn modelId="{EAF37FA4-9427-41E8-86B0-CD1CC8A0B086}" srcId="{01DE937B-A11E-474F-A57F-73D6AC62FC0C}" destId="{EE0DD255-A2F5-45FE-A1BF-571AD21020D2}" srcOrd="0" destOrd="0" parTransId="{70509C5A-D289-4082-ACF1-403AA338DE30}" sibTransId="{96D64CD4-BD79-4F89-A941-188107E5371D}"/>
    <dgm:cxn modelId="{66B94119-3434-4893-B573-73B5AE8F2A55}" type="presParOf" srcId="{FCA86411-844B-4774-A5FE-6850AE452C25}" destId="{9D36B5E1-9426-4804-B770-AD2427FB198A}" srcOrd="0" destOrd="0" presId="urn:microsoft.com/office/officeart/2008/layout/BendingPictureSemiTransparentText"/>
    <dgm:cxn modelId="{938EC9C4-CF4A-43FE-A398-2A0C4F967885}" type="presParOf" srcId="{9D36B5E1-9426-4804-B770-AD2427FB198A}" destId="{9BEC6A24-D1C1-4778-959C-4160549E7F17}" srcOrd="0" destOrd="0" presId="urn:microsoft.com/office/officeart/2008/layout/BendingPictureSemiTransparentText"/>
    <dgm:cxn modelId="{F09B7CD6-45A2-4F90-9F5D-6727AFD0B995}" type="presParOf" srcId="{9D36B5E1-9426-4804-B770-AD2427FB198A}" destId="{CA157D14-CF13-4CF4-83CE-C373F5BBB9CC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D65584-CA11-4456-A17D-5ABF1FB91F9E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7553173-1A5E-46A1-AAC0-5A818EC66F4B}">
      <dgm:prSet/>
      <dgm:spPr/>
      <dgm:t>
        <a:bodyPr/>
        <a:lstStyle/>
        <a:p>
          <a:pPr rtl="1"/>
          <a:r>
            <a:rPr lang="fa-IR" smtClean="0"/>
            <a:t>تعریف</a:t>
          </a:r>
          <a:endParaRPr lang="en-US"/>
        </a:p>
      </dgm:t>
    </dgm:pt>
    <dgm:pt modelId="{AC41BA5D-CE1B-42F0-B2B5-9E7F09B775EE}" type="parTrans" cxnId="{9B6334BB-81E9-4EA5-B168-5610098787E0}">
      <dgm:prSet/>
      <dgm:spPr/>
      <dgm:t>
        <a:bodyPr/>
        <a:lstStyle/>
        <a:p>
          <a:endParaRPr lang="en-US"/>
        </a:p>
      </dgm:t>
    </dgm:pt>
    <dgm:pt modelId="{4D2944ED-EB1B-4ED6-A9BF-6878DE5B004F}" type="sibTrans" cxnId="{9B6334BB-81E9-4EA5-B168-5610098787E0}">
      <dgm:prSet/>
      <dgm:spPr/>
      <dgm:t>
        <a:bodyPr/>
        <a:lstStyle/>
        <a:p>
          <a:endParaRPr lang="en-US"/>
        </a:p>
      </dgm:t>
    </dgm:pt>
    <dgm:pt modelId="{F880C935-9749-4D9E-A87A-A6CDD19B32C1}">
      <dgm:prSet/>
      <dgm:spPr/>
      <dgm:t>
        <a:bodyPr/>
        <a:lstStyle/>
        <a:p>
          <a:pPr algn="justLow" rtl="1"/>
          <a:r>
            <a:rPr lang="fa-IR" dirty="0" smtClean="0">
              <a:latin typeface="Calibri" panose="020F0502020204030204" pitchFamily="34" charset="0"/>
              <a:cs typeface="B Zar" panose="00000400000000000000" pitchFamily="2" charset="-78"/>
            </a:rPr>
            <a:t>حرفه‌ی مدیریت دارایی‌هایی نظیر اوراق‌بهادار (سهام و اوراق قرضه، و سایر اوراق بهادار) یا دیگر دارایی‌ها نظیر املاک و مستغلات جهت تحقق اهداف خاص سرمایه‌گذاران</a:t>
          </a:r>
          <a:r>
            <a:rPr lang="en-US" dirty="0" smtClean="0">
              <a:latin typeface="Calibri" panose="020F0502020204030204" pitchFamily="34" charset="0"/>
              <a:cs typeface="B Zar" panose="00000400000000000000" pitchFamily="2" charset="-78"/>
            </a:rPr>
            <a:t> </a:t>
          </a:r>
          <a:r>
            <a:rPr lang="fa-IR" dirty="0" smtClean="0">
              <a:latin typeface="Calibri" panose="020F0502020204030204" pitchFamily="34" charset="0"/>
              <a:cs typeface="B Zar" panose="00000400000000000000" pitchFamily="2" charset="-78"/>
            </a:rPr>
            <a:t>است.</a:t>
          </a:r>
          <a:endParaRPr lang="en-US" dirty="0">
            <a:latin typeface="Calibri" panose="020F0502020204030204" pitchFamily="34" charset="0"/>
            <a:cs typeface="B Zar" panose="00000400000000000000" pitchFamily="2" charset="-78"/>
          </a:endParaRPr>
        </a:p>
      </dgm:t>
    </dgm:pt>
    <dgm:pt modelId="{9D82A92C-4A3F-4FDA-857E-535CBABABD14}" type="parTrans" cxnId="{3BF026B0-CA9C-4094-9260-8AE0B9956B7D}">
      <dgm:prSet/>
      <dgm:spPr/>
      <dgm:t>
        <a:bodyPr/>
        <a:lstStyle/>
        <a:p>
          <a:endParaRPr lang="en-US"/>
        </a:p>
      </dgm:t>
    </dgm:pt>
    <dgm:pt modelId="{5C1FC7B3-956F-4A91-A497-5A7AEC72E940}" type="sibTrans" cxnId="{3BF026B0-CA9C-4094-9260-8AE0B9956B7D}">
      <dgm:prSet/>
      <dgm:spPr/>
      <dgm:t>
        <a:bodyPr/>
        <a:lstStyle/>
        <a:p>
          <a:endParaRPr lang="en-US"/>
        </a:p>
      </dgm:t>
    </dgm:pt>
    <dgm:pt modelId="{94050E80-81E8-4187-A52A-D2A8AFA939EE}" type="pres">
      <dgm:prSet presAssocID="{01D65584-CA11-4456-A17D-5ABF1FB91F9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F930C3C-C2D5-420B-A89E-F7737A32257A}" type="pres">
      <dgm:prSet presAssocID="{B7553173-1A5E-46A1-AAC0-5A818EC66F4B}" presName="posSpace" presStyleCnt="0"/>
      <dgm:spPr/>
    </dgm:pt>
    <dgm:pt modelId="{64EAB8D7-E031-4812-9937-B9A4EFF8D998}" type="pres">
      <dgm:prSet presAssocID="{B7553173-1A5E-46A1-AAC0-5A818EC66F4B}" presName="vertFlow" presStyleCnt="0"/>
      <dgm:spPr/>
    </dgm:pt>
    <dgm:pt modelId="{7AE688E5-EC50-4BA0-94BC-6F700055ABD4}" type="pres">
      <dgm:prSet presAssocID="{B7553173-1A5E-46A1-AAC0-5A818EC66F4B}" presName="topSpace" presStyleCnt="0"/>
      <dgm:spPr/>
    </dgm:pt>
    <dgm:pt modelId="{63665AA7-4968-4884-BF0A-1C7B4264BED3}" type="pres">
      <dgm:prSet presAssocID="{B7553173-1A5E-46A1-AAC0-5A818EC66F4B}" presName="firstComp" presStyleCnt="0"/>
      <dgm:spPr/>
    </dgm:pt>
    <dgm:pt modelId="{A7577185-FDA0-4953-AC4D-5E6B4D1264BF}" type="pres">
      <dgm:prSet presAssocID="{B7553173-1A5E-46A1-AAC0-5A818EC66F4B}" presName="firstChild" presStyleLbl="bgAccFollowNode1" presStyleIdx="0" presStyleCnt="1"/>
      <dgm:spPr/>
      <dgm:t>
        <a:bodyPr/>
        <a:lstStyle/>
        <a:p>
          <a:endParaRPr lang="en-US"/>
        </a:p>
      </dgm:t>
    </dgm:pt>
    <dgm:pt modelId="{1BBBA93F-1B34-42C0-89E8-54360DA66A03}" type="pres">
      <dgm:prSet presAssocID="{B7553173-1A5E-46A1-AAC0-5A818EC66F4B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AB0F3-4409-43EE-A962-DFAEEA60B964}" type="pres">
      <dgm:prSet presAssocID="{B7553173-1A5E-46A1-AAC0-5A818EC66F4B}" presName="negSpace" presStyleCnt="0"/>
      <dgm:spPr/>
    </dgm:pt>
    <dgm:pt modelId="{2C1E4E9D-9672-40CA-95C3-CE2FBAC16E30}" type="pres">
      <dgm:prSet presAssocID="{B7553173-1A5E-46A1-AAC0-5A818EC66F4B}" presName="circle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3BF026B0-CA9C-4094-9260-8AE0B9956B7D}" srcId="{B7553173-1A5E-46A1-AAC0-5A818EC66F4B}" destId="{F880C935-9749-4D9E-A87A-A6CDD19B32C1}" srcOrd="0" destOrd="0" parTransId="{9D82A92C-4A3F-4FDA-857E-535CBABABD14}" sibTransId="{5C1FC7B3-956F-4A91-A497-5A7AEC72E940}"/>
    <dgm:cxn modelId="{C5E8CB44-5B92-478F-8855-E8F6C477C780}" type="presOf" srcId="{F880C935-9749-4D9E-A87A-A6CDD19B32C1}" destId="{1BBBA93F-1B34-42C0-89E8-54360DA66A03}" srcOrd="1" destOrd="0" presId="urn:microsoft.com/office/officeart/2005/8/layout/hList9"/>
    <dgm:cxn modelId="{B111059C-B0FC-41AA-9870-3441C78A26E7}" type="presOf" srcId="{01D65584-CA11-4456-A17D-5ABF1FB91F9E}" destId="{94050E80-81E8-4187-A52A-D2A8AFA939EE}" srcOrd="0" destOrd="0" presId="urn:microsoft.com/office/officeart/2005/8/layout/hList9"/>
    <dgm:cxn modelId="{9B6334BB-81E9-4EA5-B168-5610098787E0}" srcId="{01D65584-CA11-4456-A17D-5ABF1FB91F9E}" destId="{B7553173-1A5E-46A1-AAC0-5A818EC66F4B}" srcOrd="0" destOrd="0" parTransId="{AC41BA5D-CE1B-42F0-B2B5-9E7F09B775EE}" sibTransId="{4D2944ED-EB1B-4ED6-A9BF-6878DE5B004F}"/>
    <dgm:cxn modelId="{8B44F7E9-FDEA-479D-9911-27C62D174F63}" type="presOf" srcId="{F880C935-9749-4D9E-A87A-A6CDD19B32C1}" destId="{A7577185-FDA0-4953-AC4D-5E6B4D1264BF}" srcOrd="0" destOrd="0" presId="urn:microsoft.com/office/officeart/2005/8/layout/hList9"/>
    <dgm:cxn modelId="{26EDE198-F6B4-42DE-B8EF-8F1F071240F4}" type="presOf" srcId="{B7553173-1A5E-46A1-AAC0-5A818EC66F4B}" destId="{2C1E4E9D-9672-40CA-95C3-CE2FBAC16E30}" srcOrd="0" destOrd="0" presId="urn:microsoft.com/office/officeart/2005/8/layout/hList9"/>
    <dgm:cxn modelId="{099F8F99-F39F-4362-BBAC-02B79CCB794C}" type="presParOf" srcId="{94050E80-81E8-4187-A52A-D2A8AFA939EE}" destId="{AF930C3C-C2D5-420B-A89E-F7737A32257A}" srcOrd="0" destOrd="0" presId="urn:microsoft.com/office/officeart/2005/8/layout/hList9"/>
    <dgm:cxn modelId="{80BBBBBA-98D9-497F-ADDB-8B90E7367BF0}" type="presParOf" srcId="{94050E80-81E8-4187-A52A-D2A8AFA939EE}" destId="{64EAB8D7-E031-4812-9937-B9A4EFF8D998}" srcOrd="1" destOrd="0" presId="urn:microsoft.com/office/officeart/2005/8/layout/hList9"/>
    <dgm:cxn modelId="{CA4E5EB4-55DC-4F69-A3EF-8684803E31E6}" type="presParOf" srcId="{64EAB8D7-E031-4812-9937-B9A4EFF8D998}" destId="{7AE688E5-EC50-4BA0-94BC-6F700055ABD4}" srcOrd="0" destOrd="0" presId="urn:microsoft.com/office/officeart/2005/8/layout/hList9"/>
    <dgm:cxn modelId="{16DC7FC4-109E-4152-B399-D0AA403CABC5}" type="presParOf" srcId="{64EAB8D7-E031-4812-9937-B9A4EFF8D998}" destId="{63665AA7-4968-4884-BF0A-1C7B4264BED3}" srcOrd="1" destOrd="0" presId="urn:microsoft.com/office/officeart/2005/8/layout/hList9"/>
    <dgm:cxn modelId="{EF328006-F43D-41A7-A0B6-B5D155CEB57E}" type="presParOf" srcId="{63665AA7-4968-4884-BF0A-1C7B4264BED3}" destId="{A7577185-FDA0-4953-AC4D-5E6B4D1264BF}" srcOrd="0" destOrd="0" presId="urn:microsoft.com/office/officeart/2005/8/layout/hList9"/>
    <dgm:cxn modelId="{3D23A091-9EDD-4BD6-8ACC-AB018D09F933}" type="presParOf" srcId="{63665AA7-4968-4884-BF0A-1C7B4264BED3}" destId="{1BBBA93F-1B34-42C0-89E8-54360DA66A03}" srcOrd="1" destOrd="0" presId="urn:microsoft.com/office/officeart/2005/8/layout/hList9"/>
    <dgm:cxn modelId="{BEC23B2C-CE5D-46C0-A420-63FD8C9D5F13}" type="presParOf" srcId="{94050E80-81E8-4187-A52A-D2A8AFA939EE}" destId="{090AB0F3-4409-43EE-A962-DFAEEA60B964}" srcOrd="2" destOrd="0" presId="urn:microsoft.com/office/officeart/2005/8/layout/hList9"/>
    <dgm:cxn modelId="{A9313B7D-DAB6-4DC6-A3AE-47E97C464C89}" type="presParOf" srcId="{94050E80-81E8-4187-A52A-D2A8AFA939EE}" destId="{2C1E4E9D-9672-40CA-95C3-CE2FBAC16E30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CD57F3-F728-43EC-851F-A720A0AA0F72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50D4A98-402E-4BF7-988B-71432B3DD3F7}">
      <dgm:prSet/>
      <dgm:spPr/>
      <dgm:t>
        <a:bodyPr/>
        <a:lstStyle/>
        <a:p>
          <a:pPr rtl="1"/>
          <a:r>
            <a:rPr lang="fa-IR" dirty="0" smtClean="0">
              <a:cs typeface="B Titr" panose="00000700000000000000" pitchFamily="2" charset="-78"/>
            </a:rPr>
            <a:t>طبقات اصلی دارایی</a:t>
          </a:r>
          <a:endParaRPr lang="en-US" dirty="0">
            <a:cs typeface="B Titr" panose="00000700000000000000" pitchFamily="2" charset="-78"/>
          </a:endParaRPr>
        </a:p>
      </dgm:t>
    </dgm:pt>
    <dgm:pt modelId="{8600499A-34E9-40D5-9D2D-00FED913C887}" type="parTrans" cxnId="{EB682EFA-1726-4A43-8E4A-0009A22555D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5942AA7B-DA7F-4681-8A73-F74E700AF516}" type="sibTrans" cxnId="{EB682EFA-1726-4A43-8E4A-0009A22555D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CD86AEEB-0614-43A1-B14E-38EC46658BA7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cs typeface="B Zar" panose="00000400000000000000" pitchFamily="2" charset="-78"/>
            </a:rPr>
            <a:t>وجه نقد و ابزار بازار پول مانند گواهی سپرده</a:t>
          </a:r>
          <a:endParaRPr lang="en-US" dirty="0">
            <a:latin typeface="Calibri" panose="020F0502020204030204" pitchFamily="34" charset="0"/>
            <a:cs typeface="B Zar" panose="00000400000000000000" pitchFamily="2" charset="-78"/>
          </a:endParaRPr>
        </a:p>
      </dgm:t>
    </dgm:pt>
    <dgm:pt modelId="{E443AF12-9F2B-48B0-B91C-B91BC5EF933A}" type="parTrans" cxnId="{9E2F928D-B3BF-447A-A1A8-269A6760D256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3E860EA2-9D7E-4615-B241-8F232A865FF5}" type="sibTrans" cxnId="{9E2F928D-B3BF-447A-A1A8-269A6760D256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1F0E4F35-9F1E-4A30-B03A-D083D785275F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cs typeface="B Zar" panose="00000400000000000000" pitchFamily="2" charset="-78"/>
            </a:rPr>
            <a:t>اوراق بهادار با درآمد ثابت مانند اوراق قرضه</a:t>
          </a:r>
          <a:endParaRPr lang="en-US" dirty="0">
            <a:latin typeface="Calibri" panose="020F0502020204030204" pitchFamily="34" charset="0"/>
            <a:cs typeface="B Zar" panose="00000400000000000000" pitchFamily="2" charset="-78"/>
          </a:endParaRPr>
        </a:p>
      </dgm:t>
    </dgm:pt>
    <dgm:pt modelId="{73B51B44-E7ED-4E82-BC02-E360C48FA984}" type="parTrans" cxnId="{E4FA6432-EBEF-4F55-8231-B7B88B9637E8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09CEFBAB-4743-40D5-9528-6D9527F8023E}" type="sibTrans" cxnId="{E4FA6432-EBEF-4F55-8231-B7B88B9637E8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FAE7441D-A2BB-4042-A924-1B7BFF4FECC0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cs typeface="B Zar" panose="00000400000000000000" pitchFamily="2" charset="-78"/>
            </a:rPr>
            <a:t>حق مالی مانند سهام</a:t>
          </a:r>
          <a:endParaRPr lang="en-US" dirty="0">
            <a:latin typeface="Calibri" panose="020F0502020204030204" pitchFamily="34" charset="0"/>
            <a:cs typeface="B Zar" panose="00000400000000000000" pitchFamily="2" charset="-78"/>
          </a:endParaRPr>
        </a:p>
      </dgm:t>
    </dgm:pt>
    <dgm:pt modelId="{ACE667E6-3F52-40C6-8DE4-2C4FB594A4AC}" type="parTrans" cxnId="{8E42E766-DAF5-4913-A48A-6E3CD5519E2D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A4AEF28D-0322-4D80-AFC1-7C8E4EFE5D70}" type="sibTrans" cxnId="{8E42E766-DAF5-4913-A48A-6E3CD5519E2D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EEFAF3B2-F80D-41C2-BF66-94AB0028AB6E}">
      <dgm:prSet/>
      <dgm:spPr/>
      <dgm:t>
        <a:bodyPr/>
        <a:lstStyle/>
        <a:p>
          <a:pPr rtl="1"/>
          <a:r>
            <a:rPr lang="fa-IR" dirty="0" smtClean="0">
              <a:cs typeface="B Titr" panose="00000700000000000000" pitchFamily="2" charset="-78"/>
            </a:rPr>
            <a:t>طبقات بدیل دارایی</a:t>
          </a:r>
          <a:endParaRPr lang="en-US" dirty="0">
            <a:cs typeface="B Titr" panose="00000700000000000000" pitchFamily="2" charset="-78"/>
          </a:endParaRPr>
        </a:p>
      </dgm:t>
    </dgm:pt>
    <dgm:pt modelId="{57EA05B7-2BBF-4E43-8CFD-2BA82BBE08CE}" type="parTrans" cxnId="{4645579A-9E89-46E3-B95C-14AA9C140A6E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6E9639A3-F352-414E-A6B9-C5D08FFE1392}" type="sibTrans" cxnId="{4645579A-9E89-46E3-B95C-14AA9C140A6E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82102D15-35C1-4774-81AF-6DD859659E08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کالاهای اساسی مانند فلزات گران‌بها</a:t>
          </a:r>
          <a:endParaRPr lang="en-US">
            <a:cs typeface="B Zar" panose="00000400000000000000" pitchFamily="2" charset="-78"/>
          </a:endParaRPr>
        </a:p>
      </dgm:t>
    </dgm:pt>
    <dgm:pt modelId="{B9AE10EE-B4EF-4222-A158-A29237581DE6}" type="parTrans" cxnId="{3C6E604A-B060-4D57-86E4-3C60F1152F3D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8065EAB3-222D-4DD4-A79E-FB587CFB4C49}" type="sibTrans" cxnId="{3C6E604A-B060-4D57-86E4-3C60F1152F3D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E497CB8C-C466-4731-BF53-F334AA071E1E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املاک و مستغلات (مسکونی و تجاری)</a:t>
          </a:r>
          <a:endParaRPr lang="en-US">
            <a:cs typeface="B Zar" panose="00000400000000000000" pitchFamily="2" charset="-78"/>
          </a:endParaRPr>
        </a:p>
      </dgm:t>
    </dgm:pt>
    <dgm:pt modelId="{B5241FD1-51EC-4062-80BB-9340F52A4B47}" type="parTrans" cxnId="{90D349F7-F19E-4D02-B1C5-2B4511F26017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E25BD287-98F8-4F25-9D5D-15D4C0985680}" type="sibTrans" cxnId="{90D349F7-F19E-4D02-B1C5-2B4511F26017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D7644697-E7A1-4871-80A7-716E57F91D97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صندوق‌های سهامی‌ خاص و ... </a:t>
          </a:r>
          <a:endParaRPr lang="en-US">
            <a:cs typeface="B Zar" panose="00000400000000000000" pitchFamily="2" charset="-78"/>
          </a:endParaRPr>
        </a:p>
      </dgm:t>
    </dgm:pt>
    <dgm:pt modelId="{26E4FFD8-8783-42B9-BA40-900B88DCE70C}" type="parTrans" cxnId="{B38F886A-9A80-471F-BF96-52B6F57AF287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B80D13A2-D725-4CE8-B757-9A7DB3FF855E}" type="sibTrans" cxnId="{B38F886A-9A80-471F-BF96-52B6F57AF287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8CCD4ABC-C0AE-4271-9709-2F6BADA00518}" type="pres">
      <dgm:prSet presAssocID="{02CD57F3-F728-43EC-851F-A720A0AA0F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B86FDD-C109-49F1-952E-48CBBFC5E0B3}" type="pres">
      <dgm:prSet presAssocID="{A50D4A98-402E-4BF7-988B-71432B3DD3F7}" presName="composite" presStyleCnt="0"/>
      <dgm:spPr/>
    </dgm:pt>
    <dgm:pt modelId="{FC3A78ED-E0F8-4B60-A778-7C26C40606C2}" type="pres">
      <dgm:prSet presAssocID="{A50D4A98-402E-4BF7-988B-71432B3DD3F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6117E-0793-4F0D-835D-FF639EFE3138}" type="pres">
      <dgm:prSet presAssocID="{A50D4A98-402E-4BF7-988B-71432B3DD3F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B874A-454A-4325-9726-886A735CA9E1}" type="pres">
      <dgm:prSet presAssocID="{5942AA7B-DA7F-4681-8A73-F74E700AF516}" presName="sp" presStyleCnt="0"/>
      <dgm:spPr/>
    </dgm:pt>
    <dgm:pt modelId="{3EE2420A-E596-4817-8C67-8B99051BE044}" type="pres">
      <dgm:prSet presAssocID="{EEFAF3B2-F80D-41C2-BF66-94AB0028AB6E}" presName="composite" presStyleCnt="0"/>
      <dgm:spPr/>
    </dgm:pt>
    <dgm:pt modelId="{683E3781-EB0E-4069-81C3-500C644A1FFD}" type="pres">
      <dgm:prSet presAssocID="{EEFAF3B2-F80D-41C2-BF66-94AB0028AB6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AF92A-9337-47D5-8A57-CD4BD8E8B32C}" type="pres">
      <dgm:prSet presAssocID="{EEFAF3B2-F80D-41C2-BF66-94AB0028AB6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243E65-C540-42FC-AB23-6B64A3A6BEEA}" type="presOf" srcId="{1F0E4F35-9F1E-4A30-B03A-D083D785275F}" destId="{55C6117E-0793-4F0D-835D-FF639EFE3138}" srcOrd="0" destOrd="1" presId="urn:microsoft.com/office/officeart/2005/8/layout/chevron2"/>
    <dgm:cxn modelId="{B38F886A-9A80-471F-BF96-52B6F57AF287}" srcId="{EEFAF3B2-F80D-41C2-BF66-94AB0028AB6E}" destId="{D7644697-E7A1-4871-80A7-716E57F91D97}" srcOrd="2" destOrd="0" parTransId="{26E4FFD8-8783-42B9-BA40-900B88DCE70C}" sibTransId="{B80D13A2-D725-4CE8-B757-9A7DB3FF855E}"/>
    <dgm:cxn modelId="{90D349F7-F19E-4D02-B1C5-2B4511F26017}" srcId="{EEFAF3B2-F80D-41C2-BF66-94AB0028AB6E}" destId="{E497CB8C-C466-4731-BF53-F334AA071E1E}" srcOrd="1" destOrd="0" parTransId="{B5241FD1-51EC-4062-80BB-9340F52A4B47}" sibTransId="{E25BD287-98F8-4F25-9D5D-15D4C0985680}"/>
    <dgm:cxn modelId="{3C6E604A-B060-4D57-86E4-3C60F1152F3D}" srcId="{EEFAF3B2-F80D-41C2-BF66-94AB0028AB6E}" destId="{82102D15-35C1-4774-81AF-6DD859659E08}" srcOrd="0" destOrd="0" parTransId="{B9AE10EE-B4EF-4222-A158-A29237581DE6}" sibTransId="{8065EAB3-222D-4DD4-A79E-FB587CFB4C49}"/>
    <dgm:cxn modelId="{E4FA6432-EBEF-4F55-8231-B7B88B9637E8}" srcId="{A50D4A98-402E-4BF7-988B-71432B3DD3F7}" destId="{1F0E4F35-9F1E-4A30-B03A-D083D785275F}" srcOrd="1" destOrd="0" parTransId="{73B51B44-E7ED-4E82-BC02-E360C48FA984}" sibTransId="{09CEFBAB-4743-40D5-9528-6D9527F8023E}"/>
    <dgm:cxn modelId="{8E42E766-DAF5-4913-A48A-6E3CD5519E2D}" srcId="{A50D4A98-402E-4BF7-988B-71432B3DD3F7}" destId="{FAE7441D-A2BB-4042-A924-1B7BFF4FECC0}" srcOrd="2" destOrd="0" parTransId="{ACE667E6-3F52-40C6-8DE4-2C4FB594A4AC}" sibTransId="{A4AEF28D-0322-4D80-AFC1-7C8E4EFE5D70}"/>
    <dgm:cxn modelId="{D0E9D611-FC3F-4492-97CE-5AEFDC104936}" type="presOf" srcId="{A50D4A98-402E-4BF7-988B-71432B3DD3F7}" destId="{FC3A78ED-E0F8-4B60-A778-7C26C40606C2}" srcOrd="0" destOrd="0" presId="urn:microsoft.com/office/officeart/2005/8/layout/chevron2"/>
    <dgm:cxn modelId="{2C4082CA-189A-4313-A0E4-3F6503DE761E}" type="presOf" srcId="{02CD57F3-F728-43EC-851F-A720A0AA0F72}" destId="{8CCD4ABC-C0AE-4271-9709-2F6BADA00518}" srcOrd="0" destOrd="0" presId="urn:microsoft.com/office/officeart/2005/8/layout/chevron2"/>
    <dgm:cxn modelId="{8F13CB1F-B7B6-4C08-A965-41E5D0BBB55B}" type="presOf" srcId="{EEFAF3B2-F80D-41C2-BF66-94AB0028AB6E}" destId="{683E3781-EB0E-4069-81C3-500C644A1FFD}" srcOrd="0" destOrd="0" presId="urn:microsoft.com/office/officeart/2005/8/layout/chevron2"/>
    <dgm:cxn modelId="{9E2F928D-B3BF-447A-A1A8-269A6760D256}" srcId="{A50D4A98-402E-4BF7-988B-71432B3DD3F7}" destId="{CD86AEEB-0614-43A1-B14E-38EC46658BA7}" srcOrd="0" destOrd="0" parTransId="{E443AF12-9F2B-48B0-B91C-B91BC5EF933A}" sibTransId="{3E860EA2-9D7E-4615-B241-8F232A865FF5}"/>
    <dgm:cxn modelId="{E58397DA-E9E6-4565-9ADE-EB9C1973BAA5}" type="presOf" srcId="{D7644697-E7A1-4871-80A7-716E57F91D97}" destId="{99EAF92A-9337-47D5-8A57-CD4BD8E8B32C}" srcOrd="0" destOrd="2" presId="urn:microsoft.com/office/officeart/2005/8/layout/chevron2"/>
    <dgm:cxn modelId="{EB682EFA-1726-4A43-8E4A-0009A22555D3}" srcId="{02CD57F3-F728-43EC-851F-A720A0AA0F72}" destId="{A50D4A98-402E-4BF7-988B-71432B3DD3F7}" srcOrd="0" destOrd="0" parTransId="{8600499A-34E9-40D5-9D2D-00FED913C887}" sibTransId="{5942AA7B-DA7F-4681-8A73-F74E700AF516}"/>
    <dgm:cxn modelId="{0BD754A0-A65C-4B44-A388-C01857BBBD7B}" type="presOf" srcId="{FAE7441D-A2BB-4042-A924-1B7BFF4FECC0}" destId="{55C6117E-0793-4F0D-835D-FF639EFE3138}" srcOrd="0" destOrd="2" presId="urn:microsoft.com/office/officeart/2005/8/layout/chevron2"/>
    <dgm:cxn modelId="{76F19E1F-6395-48EB-9526-A5297EB07431}" type="presOf" srcId="{E497CB8C-C466-4731-BF53-F334AA071E1E}" destId="{99EAF92A-9337-47D5-8A57-CD4BD8E8B32C}" srcOrd="0" destOrd="1" presId="urn:microsoft.com/office/officeart/2005/8/layout/chevron2"/>
    <dgm:cxn modelId="{F5D8AA0C-EAD6-4738-B1B7-A1471BF27968}" type="presOf" srcId="{CD86AEEB-0614-43A1-B14E-38EC46658BA7}" destId="{55C6117E-0793-4F0D-835D-FF639EFE3138}" srcOrd="0" destOrd="0" presId="urn:microsoft.com/office/officeart/2005/8/layout/chevron2"/>
    <dgm:cxn modelId="{5983E1CB-1224-4DB9-BDFE-F1C29840339E}" type="presOf" srcId="{82102D15-35C1-4774-81AF-6DD859659E08}" destId="{99EAF92A-9337-47D5-8A57-CD4BD8E8B32C}" srcOrd="0" destOrd="0" presId="urn:microsoft.com/office/officeart/2005/8/layout/chevron2"/>
    <dgm:cxn modelId="{4645579A-9E89-46E3-B95C-14AA9C140A6E}" srcId="{02CD57F3-F728-43EC-851F-A720A0AA0F72}" destId="{EEFAF3B2-F80D-41C2-BF66-94AB0028AB6E}" srcOrd="1" destOrd="0" parTransId="{57EA05B7-2BBF-4E43-8CFD-2BA82BBE08CE}" sibTransId="{6E9639A3-F352-414E-A6B9-C5D08FFE1392}"/>
    <dgm:cxn modelId="{915DA3A7-B1EE-4090-934A-BAE33B989C12}" type="presParOf" srcId="{8CCD4ABC-C0AE-4271-9709-2F6BADA00518}" destId="{BFB86FDD-C109-49F1-952E-48CBBFC5E0B3}" srcOrd="0" destOrd="0" presId="urn:microsoft.com/office/officeart/2005/8/layout/chevron2"/>
    <dgm:cxn modelId="{893030BD-F255-419A-8910-412C9490A0BD}" type="presParOf" srcId="{BFB86FDD-C109-49F1-952E-48CBBFC5E0B3}" destId="{FC3A78ED-E0F8-4B60-A778-7C26C40606C2}" srcOrd="0" destOrd="0" presId="urn:microsoft.com/office/officeart/2005/8/layout/chevron2"/>
    <dgm:cxn modelId="{48D6C1D6-2275-4FB6-AB66-034E479B3093}" type="presParOf" srcId="{BFB86FDD-C109-49F1-952E-48CBBFC5E0B3}" destId="{55C6117E-0793-4F0D-835D-FF639EFE3138}" srcOrd="1" destOrd="0" presId="urn:microsoft.com/office/officeart/2005/8/layout/chevron2"/>
    <dgm:cxn modelId="{04772A2E-EF23-4E3A-AF9A-8F0395AAAB4F}" type="presParOf" srcId="{8CCD4ABC-C0AE-4271-9709-2F6BADA00518}" destId="{81EB874A-454A-4325-9726-886A735CA9E1}" srcOrd="1" destOrd="0" presId="urn:microsoft.com/office/officeart/2005/8/layout/chevron2"/>
    <dgm:cxn modelId="{618FBD74-2718-4DA7-9F7F-97ABCB8924C6}" type="presParOf" srcId="{8CCD4ABC-C0AE-4271-9709-2F6BADA00518}" destId="{3EE2420A-E596-4817-8C67-8B99051BE044}" srcOrd="2" destOrd="0" presId="urn:microsoft.com/office/officeart/2005/8/layout/chevron2"/>
    <dgm:cxn modelId="{850DD144-2169-4547-AD72-8A5669568D62}" type="presParOf" srcId="{3EE2420A-E596-4817-8C67-8B99051BE044}" destId="{683E3781-EB0E-4069-81C3-500C644A1FFD}" srcOrd="0" destOrd="0" presId="urn:microsoft.com/office/officeart/2005/8/layout/chevron2"/>
    <dgm:cxn modelId="{2D0CBFC6-FCDB-46A4-A6E3-6F3860225966}" type="presParOf" srcId="{3EE2420A-E596-4817-8C67-8B99051BE044}" destId="{99EAF92A-9337-47D5-8A57-CD4BD8E8B3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221A6A-FC47-4B76-B526-D56495283F8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79FB852-4C57-405E-85B9-B8D07AE0EC6B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نقش اساسی مهندسی مالی</a:t>
          </a:r>
          <a:endParaRPr lang="en-US">
            <a:cs typeface="B Zar" panose="00000400000000000000" pitchFamily="2" charset="-78"/>
          </a:endParaRPr>
        </a:p>
      </dgm:t>
    </dgm:pt>
    <dgm:pt modelId="{B7C9D1F9-5855-4712-82EA-76868BE0A06E}" type="parTrans" cxnId="{6DB2741B-2DD9-4E72-BCA6-7544FBA0E305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4639A3EC-BFC0-431A-B081-458B34C98B22}" type="sibTrans" cxnId="{6DB2741B-2DD9-4E72-BCA6-7544FBA0E305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30509253-A2A6-43B0-B214-1ECE2AE24671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قیمت‌گذاری دارایی</a:t>
          </a:r>
          <a:endParaRPr lang="en-US">
            <a:cs typeface="B Zar" panose="00000400000000000000" pitchFamily="2" charset="-78"/>
          </a:endParaRPr>
        </a:p>
      </dgm:t>
    </dgm:pt>
    <dgm:pt modelId="{E7A74F3D-2557-48CC-907E-076748DF10F8}" type="parTrans" cxnId="{55DC60A7-421B-4D21-9F2F-D9A65F142F8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B028A96A-3B26-49E1-8E98-90760775ECAB}" type="sibTrans" cxnId="{55DC60A7-421B-4D21-9F2F-D9A65F142F8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D75CD849-64FA-4050-8C5E-06DFFB1A3E1C}" type="pres">
      <dgm:prSet presAssocID="{AA221A6A-FC47-4B76-B526-D56495283F8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8A8088C-4905-49DC-A668-0A0D445B94BD}" type="pres">
      <dgm:prSet presAssocID="{279FB852-4C57-405E-85B9-B8D07AE0EC6B}" presName="root" presStyleCnt="0">
        <dgm:presLayoutVars>
          <dgm:chMax/>
          <dgm:chPref/>
        </dgm:presLayoutVars>
      </dgm:prSet>
      <dgm:spPr/>
    </dgm:pt>
    <dgm:pt modelId="{970429CA-9C9D-4F69-9B36-9EF9E2FC90E6}" type="pres">
      <dgm:prSet presAssocID="{279FB852-4C57-405E-85B9-B8D07AE0EC6B}" presName="rootComposite" presStyleCnt="0">
        <dgm:presLayoutVars/>
      </dgm:prSet>
      <dgm:spPr/>
    </dgm:pt>
    <dgm:pt modelId="{F18777C9-E9E4-41A8-AE46-74833527815F}" type="pres">
      <dgm:prSet presAssocID="{279FB852-4C57-405E-85B9-B8D07AE0EC6B}" presName="ParentAccent" presStyleLbl="alignNode1" presStyleIdx="0" presStyleCnt="1"/>
      <dgm:spPr/>
    </dgm:pt>
    <dgm:pt modelId="{FCB2C653-C009-4978-BD5A-F8B07091BEC7}" type="pres">
      <dgm:prSet presAssocID="{279FB852-4C57-405E-85B9-B8D07AE0EC6B}" presName="ParentSmallAccent" presStyleLbl="fgAcc1" presStyleIdx="0" presStyleCnt="1"/>
      <dgm:spPr/>
    </dgm:pt>
    <dgm:pt modelId="{502DA922-B68A-43B0-9F76-07728D25E55D}" type="pres">
      <dgm:prSet presAssocID="{279FB852-4C57-405E-85B9-B8D07AE0EC6B}" presName="Parent" presStyleLbl="revTx" presStyleIdx="0" presStyleCnt="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FE632-903C-410F-A121-7CEDE77869E7}" type="pres">
      <dgm:prSet presAssocID="{279FB852-4C57-405E-85B9-B8D07AE0EC6B}" presName="childShape" presStyleCnt="0">
        <dgm:presLayoutVars>
          <dgm:chMax val="0"/>
          <dgm:chPref val="0"/>
        </dgm:presLayoutVars>
      </dgm:prSet>
      <dgm:spPr/>
    </dgm:pt>
    <dgm:pt modelId="{9CAC1595-320E-4B4F-A4C3-6527D35EFD5D}" type="pres">
      <dgm:prSet presAssocID="{30509253-A2A6-43B0-B214-1ECE2AE24671}" presName="childComposite" presStyleCnt="0">
        <dgm:presLayoutVars>
          <dgm:chMax val="0"/>
          <dgm:chPref val="0"/>
        </dgm:presLayoutVars>
      </dgm:prSet>
      <dgm:spPr/>
    </dgm:pt>
    <dgm:pt modelId="{AC1E9A47-0A7D-430B-AFD8-EAA40E0E205E}" type="pres">
      <dgm:prSet presAssocID="{30509253-A2A6-43B0-B214-1ECE2AE24671}" presName="ChildAccent" presStyleLbl="solidFgAcc1" presStyleIdx="0" presStyleCnt="1"/>
      <dgm:spPr/>
    </dgm:pt>
    <dgm:pt modelId="{5707FBE8-2448-432C-9E54-611736AF1EE8}" type="pres">
      <dgm:prSet presAssocID="{30509253-A2A6-43B0-B214-1ECE2AE24671}" presName="Child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BF8479-8BE4-4552-B026-10A689454E7A}" type="presOf" srcId="{279FB852-4C57-405E-85B9-B8D07AE0EC6B}" destId="{502DA922-B68A-43B0-9F76-07728D25E55D}" srcOrd="0" destOrd="0" presId="urn:microsoft.com/office/officeart/2008/layout/SquareAccentList"/>
    <dgm:cxn modelId="{66937BDA-EC56-4334-A2D1-40DA5EFA4B2D}" type="presOf" srcId="{30509253-A2A6-43B0-B214-1ECE2AE24671}" destId="{5707FBE8-2448-432C-9E54-611736AF1EE8}" srcOrd="0" destOrd="0" presId="urn:microsoft.com/office/officeart/2008/layout/SquareAccentList"/>
    <dgm:cxn modelId="{E610259E-8DDF-4AA3-ADBB-F9F0FAEAE88E}" type="presOf" srcId="{AA221A6A-FC47-4B76-B526-D56495283F8C}" destId="{D75CD849-64FA-4050-8C5E-06DFFB1A3E1C}" srcOrd="0" destOrd="0" presId="urn:microsoft.com/office/officeart/2008/layout/SquareAccentList"/>
    <dgm:cxn modelId="{55DC60A7-421B-4D21-9F2F-D9A65F142F83}" srcId="{279FB852-4C57-405E-85B9-B8D07AE0EC6B}" destId="{30509253-A2A6-43B0-B214-1ECE2AE24671}" srcOrd="0" destOrd="0" parTransId="{E7A74F3D-2557-48CC-907E-076748DF10F8}" sibTransId="{B028A96A-3B26-49E1-8E98-90760775ECAB}"/>
    <dgm:cxn modelId="{6DB2741B-2DD9-4E72-BCA6-7544FBA0E305}" srcId="{AA221A6A-FC47-4B76-B526-D56495283F8C}" destId="{279FB852-4C57-405E-85B9-B8D07AE0EC6B}" srcOrd="0" destOrd="0" parTransId="{B7C9D1F9-5855-4712-82EA-76868BE0A06E}" sibTransId="{4639A3EC-BFC0-431A-B081-458B34C98B22}"/>
    <dgm:cxn modelId="{C53475F5-34BB-4844-9B5C-822D3EDA7A77}" type="presParOf" srcId="{D75CD849-64FA-4050-8C5E-06DFFB1A3E1C}" destId="{E8A8088C-4905-49DC-A668-0A0D445B94BD}" srcOrd="0" destOrd="0" presId="urn:microsoft.com/office/officeart/2008/layout/SquareAccentList"/>
    <dgm:cxn modelId="{096F7E06-A885-4061-B9C5-0D9F222B2A65}" type="presParOf" srcId="{E8A8088C-4905-49DC-A668-0A0D445B94BD}" destId="{970429CA-9C9D-4F69-9B36-9EF9E2FC90E6}" srcOrd="0" destOrd="0" presId="urn:microsoft.com/office/officeart/2008/layout/SquareAccentList"/>
    <dgm:cxn modelId="{FD950D31-EB63-4D67-B133-AC07E012EB4A}" type="presParOf" srcId="{970429CA-9C9D-4F69-9B36-9EF9E2FC90E6}" destId="{F18777C9-E9E4-41A8-AE46-74833527815F}" srcOrd="0" destOrd="0" presId="urn:microsoft.com/office/officeart/2008/layout/SquareAccentList"/>
    <dgm:cxn modelId="{40A0A33F-68D1-4D60-8362-097F50C9BFEC}" type="presParOf" srcId="{970429CA-9C9D-4F69-9B36-9EF9E2FC90E6}" destId="{FCB2C653-C009-4978-BD5A-F8B07091BEC7}" srcOrd="1" destOrd="0" presId="urn:microsoft.com/office/officeart/2008/layout/SquareAccentList"/>
    <dgm:cxn modelId="{2185071E-C36B-4551-AF19-E31C5C128EE4}" type="presParOf" srcId="{970429CA-9C9D-4F69-9B36-9EF9E2FC90E6}" destId="{502DA922-B68A-43B0-9F76-07728D25E55D}" srcOrd="2" destOrd="0" presId="urn:microsoft.com/office/officeart/2008/layout/SquareAccentList"/>
    <dgm:cxn modelId="{F1648592-DF60-4907-B0BC-FC88D7CDC1F7}" type="presParOf" srcId="{E8A8088C-4905-49DC-A668-0A0D445B94BD}" destId="{FE2FE632-903C-410F-A121-7CEDE77869E7}" srcOrd="1" destOrd="0" presId="urn:microsoft.com/office/officeart/2008/layout/SquareAccentList"/>
    <dgm:cxn modelId="{4E2586EF-3A09-476D-8086-75CA3CA54563}" type="presParOf" srcId="{FE2FE632-903C-410F-A121-7CEDE77869E7}" destId="{9CAC1595-320E-4B4F-A4C3-6527D35EFD5D}" srcOrd="0" destOrd="0" presId="urn:microsoft.com/office/officeart/2008/layout/SquareAccentList"/>
    <dgm:cxn modelId="{AC20CE27-5E0B-4FAE-ADEA-CDDEF0FC1056}" type="presParOf" srcId="{9CAC1595-320E-4B4F-A4C3-6527D35EFD5D}" destId="{AC1E9A47-0A7D-430B-AFD8-EAA40E0E205E}" srcOrd="0" destOrd="0" presId="urn:microsoft.com/office/officeart/2008/layout/SquareAccentList"/>
    <dgm:cxn modelId="{F3C5ED13-E9A0-49CE-827E-A7D94F9D6E97}" type="presParOf" srcId="{9CAC1595-320E-4B4F-A4C3-6527D35EFD5D}" destId="{5707FBE8-2448-432C-9E54-611736AF1E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A8F994-E00F-470D-96BA-BB3C3F22054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80EBF41-119E-4049-9F85-C868135D99A9}">
      <dgm:prSet/>
      <dgm:spPr/>
      <dgm:t>
        <a:bodyPr/>
        <a:lstStyle/>
        <a:p>
          <a:pPr rtl="1"/>
          <a:r>
            <a:rPr lang="fa-IR" smtClean="0"/>
            <a:t>اندازه‌گیری و مدیریت ریسک‌های مالی</a:t>
          </a:r>
          <a:endParaRPr lang="en-US"/>
        </a:p>
      </dgm:t>
    </dgm:pt>
    <dgm:pt modelId="{C9B4D4A2-F665-4871-813F-889BF87E8806}" type="parTrans" cxnId="{995ADC95-F81A-4142-A575-51A26ECEECEE}">
      <dgm:prSet/>
      <dgm:spPr/>
      <dgm:t>
        <a:bodyPr/>
        <a:lstStyle/>
        <a:p>
          <a:endParaRPr lang="en-US"/>
        </a:p>
      </dgm:t>
    </dgm:pt>
    <dgm:pt modelId="{BE2E6D4D-8B8A-4570-9950-D21A215A39DA}" type="sibTrans" cxnId="{995ADC95-F81A-4142-A575-51A26ECEECEE}">
      <dgm:prSet/>
      <dgm:spPr/>
      <dgm:t>
        <a:bodyPr/>
        <a:lstStyle/>
        <a:p>
          <a:endParaRPr lang="en-US"/>
        </a:p>
      </dgm:t>
    </dgm:pt>
    <dgm:pt modelId="{11BB7D0A-9497-4B61-ABB9-80A3187FB922}">
      <dgm:prSet/>
      <dgm:spPr/>
      <dgm:t>
        <a:bodyPr/>
        <a:lstStyle/>
        <a:p>
          <a:pPr rtl="1"/>
          <a:r>
            <a:rPr lang="fa-IR" smtClean="0"/>
            <a:t>پوشش ریسک‌های مالی</a:t>
          </a:r>
          <a:endParaRPr lang="en-US"/>
        </a:p>
      </dgm:t>
    </dgm:pt>
    <dgm:pt modelId="{D6B14F11-B6BF-4DC8-A7CE-862C13AEB74B}" type="parTrans" cxnId="{68774A35-569F-42BE-847E-540BB40B3C5F}">
      <dgm:prSet/>
      <dgm:spPr/>
      <dgm:t>
        <a:bodyPr/>
        <a:lstStyle/>
        <a:p>
          <a:endParaRPr lang="en-US"/>
        </a:p>
      </dgm:t>
    </dgm:pt>
    <dgm:pt modelId="{F81007A9-5C2D-4F42-9105-FCABD6F44D9B}" type="sibTrans" cxnId="{68774A35-569F-42BE-847E-540BB40B3C5F}">
      <dgm:prSet/>
      <dgm:spPr/>
      <dgm:t>
        <a:bodyPr/>
        <a:lstStyle/>
        <a:p>
          <a:endParaRPr lang="en-US"/>
        </a:p>
      </dgm:t>
    </dgm:pt>
    <dgm:pt modelId="{1B2C8E91-DDCE-484E-8E8B-3A1506E17647}" type="pres">
      <dgm:prSet presAssocID="{AAA8F994-E00F-470D-96BA-BB3C3F22054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7F568-115E-4FBA-8FFB-2B972A118ED6}" type="pres">
      <dgm:prSet presAssocID="{AAA8F994-E00F-470D-96BA-BB3C3F22054E}" presName="ribbon" presStyleLbl="node1" presStyleIdx="0" presStyleCnt="1"/>
      <dgm:spPr/>
    </dgm:pt>
    <dgm:pt modelId="{D0F7145C-D867-4C35-BC96-C79D80AE7507}" type="pres">
      <dgm:prSet presAssocID="{AAA8F994-E00F-470D-96BA-BB3C3F22054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4371C-A1B9-48BB-966C-25E6C63702B5}" type="pres">
      <dgm:prSet presAssocID="{AAA8F994-E00F-470D-96BA-BB3C3F22054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BB0665-9C84-4E5F-8CEB-BE7E7A177D8B}" type="presOf" srcId="{11BB7D0A-9497-4B61-ABB9-80A3187FB922}" destId="{F014371C-A1B9-48BB-966C-25E6C63702B5}" srcOrd="0" destOrd="0" presId="urn:microsoft.com/office/officeart/2005/8/layout/arrow6"/>
    <dgm:cxn modelId="{B454400D-F933-42C9-8618-8E8CA6D332A5}" type="presOf" srcId="{480EBF41-119E-4049-9F85-C868135D99A9}" destId="{D0F7145C-D867-4C35-BC96-C79D80AE7507}" srcOrd="0" destOrd="0" presId="urn:microsoft.com/office/officeart/2005/8/layout/arrow6"/>
    <dgm:cxn modelId="{995ADC95-F81A-4142-A575-51A26ECEECEE}" srcId="{AAA8F994-E00F-470D-96BA-BB3C3F22054E}" destId="{480EBF41-119E-4049-9F85-C868135D99A9}" srcOrd="0" destOrd="0" parTransId="{C9B4D4A2-F665-4871-813F-889BF87E8806}" sibTransId="{BE2E6D4D-8B8A-4570-9950-D21A215A39DA}"/>
    <dgm:cxn modelId="{68774A35-569F-42BE-847E-540BB40B3C5F}" srcId="{AAA8F994-E00F-470D-96BA-BB3C3F22054E}" destId="{11BB7D0A-9497-4B61-ABB9-80A3187FB922}" srcOrd="1" destOrd="0" parTransId="{D6B14F11-B6BF-4DC8-A7CE-862C13AEB74B}" sibTransId="{F81007A9-5C2D-4F42-9105-FCABD6F44D9B}"/>
    <dgm:cxn modelId="{92CE7DEB-98B0-4552-8EED-4106B5BEC31A}" type="presOf" srcId="{AAA8F994-E00F-470D-96BA-BB3C3F22054E}" destId="{1B2C8E91-DDCE-484E-8E8B-3A1506E17647}" srcOrd="0" destOrd="0" presId="urn:microsoft.com/office/officeart/2005/8/layout/arrow6"/>
    <dgm:cxn modelId="{A85A6F11-98DA-41D0-A96B-03B5170F30CD}" type="presParOf" srcId="{1B2C8E91-DDCE-484E-8E8B-3A1506E17647}" destId="{DA37F568-115E-4FBA-8FFB-2B972A118ED6}" srcOrd="0" destOrd="0" presId="urn:microsoft.com/office/officeart/2005/8/layout/arrow6"/>
    <dgm:cxn modelId="{F7295422-FA9D-4F29-BE5D-88517EB0BE6E}" type="presParOf" srcId="{1B2C8E91-DDCE-484E-8E8B-3A1506E17647}" destId="{D0F7145C-D867-4C35-BC96-C79D80AE7507}" srcOrd="1" destOrd="0" presId="urn:microsoft.com/office/officeart/2005/8/layout/arrow6"/>
    <dgm:cxn modelId="{1AF8AC5C-4215-4F79-BB0E-57DC740B42C2}" type="presParOf" srcId="{1B2C8E91-DDCE-484E-8E8B-3A1506E17647}" destId="{F014371C-A1B9-48BB-966C-25E6C63702B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3030A6-7A8B-437C-8FD6-A54EC9021CC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B94C61-2780-4AB1-BF5A-5FF4C26B657A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ایمن‌سازی</a:t>
          </a:r>
          <a:endParaRPr lang="en-US">
            <a:cs typeface="B Zar" panose="00000400000000000000" pitchFamily="2" charset="-78"/>
          </a:endParaRPr>
        </a:p>
      </dgm:t>
    </dgm:pt>
    <dgm:pt modelId="{DD602761-A212-4AC3-8E2A-08F204F2DDA1}" type="parTrans" cxnId="{7AC91999-A583-47A1-B130-F69404FEAAA4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4603DBC0-C91D-4AFA-A772-A3ED05F71E38}" type="sibTrans" cxnId="{7AC91999-A583-47A1-B130-F69404FEAAA4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542C4532-C6A0-43F2-83C9-39EFEC9705AE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تطابق نقد</a:t>
          </a:r>
          <a:endParaRPr lang="en-US">
            <a:cs typeface="B Zar" panose="00000400000000000000" pitchFamily="2" charset="-78"/>
          </a:endParaRPr>
        </a:p>
      </dgm:t>
    </dgm:pt>
    <dgm:pt modelId="{034915C9-2D31-4841-A4AB-C5AF079EC091}" type="parTrans" cxnId="{A1EFAB12-941E-4900-B8E0-399EB1B3391C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1110A0C0-93E2-4D54-A172-01AD46EC4AF4}" type="sibTrans" cxnId="{A1EFAB12-941E-4900-B8E0-399EB1B3391C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1AB4F92E-0EB3-424B-AE9A-FC9924F8F0C6}">
      <dgm:prSet/>
      <dgm:spPr/>
      <dgm:t>
        <a:bodyPr/>
        <a:lstStyle/>
        <a:p>
          <a:pPr rtl="1"/>
          <a:r>
            <a:rPr lang="fa-IR" smtClean="0">
              <a:cs typeface="B Zar" panose="00000400000000000000" pitchFamily="2" charset="-78"/>
            </a:rPr>
            <a:t>تطابق سررسید</a:t>
          </a:r>
          <a:endParaRPr lang="en-US">
            <a:cs typeface="B Zar" panose="00000400000000000000" pitchFamily="2" charset="-78"/>
          </a:endParaRPr>
        </a:p>
      </dgm:t>
    </dgm:pt>
    <dgm:pt modelId="{3632017C-27DC-4F4A-B8F1-45BFE38E1B11}" type="parTrans" cxnId="{07C04F63-0888-4B8A-A243-43A769809838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EB497C51-738D-45F3-8395-FE15C815959A}" type="sibTrans" cxnId="{07C04F63-0888-4B8A-A243-43A769809838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6E7A6864-81B6-483F-84B9-2EC99325882D}">
      <dgm:prSet/>
      <dgm:spPr/>
      <dgm:t>
        <a:bodyPr/>
        <a:lstStyle/>
        <a:p>
          <a:pPr rtl="1"/>
          <a:r>
            <a:rPr lang="fa-IR" dirty="0" smtClean="0">
              <a:cs typeface="B Zar" panose="00000400000000000000" pitchFamily="2" charset="-78"/>
            </a:rPr>
            <a:t>تطابق تحدب</a:t>
          </a:r>
          <a:endParaRPr lang="en-US" dirty="0">
            <a:cs typeface="B Zar" panose="00000400000000000000" pitchFamily="2" charset="-78"/>
          </a:endParaRPr>
        </a:p>
      </dgm:t>
    </dgm:pt>
    <dgm:pt modelId="{9624135C-53B8-4D6D-BF4A-EAFC42FC4DDB}" type="parTrans" cxnId="{6E5B01AA-68B6-47F6-A71B-C3B4B1D5BD5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7E4E1A1D-7D2E-4064-BCB1-E3FCE1192AB0}" type="sibTrans" cxnId="{6E5B01AA-68B6-47F6-A71B-C3B4B1D5BD53}">
      <dgm:prSet/>
      <dgm:spPr/>
      <dgm:t>
        <a:bodyPr/>
        <a:lstStyle/>
        <a:p>
          <a:endParaRPr lang="en-US">
            <a:cs typeface="B Zar" panose="00000400000000000000" pitchFamily="2" charset="-78"/>
          </a:endParaRPr>
        </a:p>
      </dgm:t>
    </dgm:pt>
    <dgm:pt modelId="{A083B2F8-C5CE-4A1B-9935-F6764EAF2E36}">
      <dgm:prSet/>
      <dgm:spPr/>
      <dgm:t>
        <a:bodyPr/>
        <a:lstStyle/>
        <a:p>
          <a:pPr rtl="1"/>
          <a:r>
            <a:rPr lang="fa-IR" dirty="0" smtClean="0">
              <a:cs typeface="B Zar" panose="00000400000000000000" pitchFamily="2" charset="-78"/>
            </a:rPr>
            <a:t>تطابق تلاطم</a:t>
          </a:r>
          <a:endParaRPr lang="en-US" dirty="0">
            <a:cs typeface="B Zar" panose="00000400000000000000" pitchFamily="2" charset="-78"/>
          </a:endParaRPr>
        </a:p>
      </dgm:t>
    </dgm:pt>
    <dgm:pt modelId="{64F9C1EC-0044-4568-AC7D-568ED3637848}" type="parTrans" cxnId="{0E5524CB-B324-4942-A891-3730338753EA}">
      <dgm:prSet/>
      <dgm:spPr/>
    </dgm:pt>
    <dgm:pt modelId="{2AF47DF9-9622-41B4-8B37-3A50BDA9533D}" type="sibTrans" cxnId="{0E5524CB-B324-4942-A891-3730338753EA}">
      <dgm:prSet/>
      <dgm:spPr/>
    </dgm:pt>
    <dgm:pt modelId="{68033209-7C70-4FC3-BFA3-8D940B54AD45}" type="pres">
      <dgm:prSet presAssocID="{B13030A6-7A8B-437C-8FD6-A54EC9021CC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0D77DF-9B14-4C71-B612-06C6543C9021}" type="pres">
      <dgm:prSet presAssocID="{39B94C61-2780-4AB1-BF5A-5FF4C26B657A}" presName="Accent1" presStyleCnt="0"/>
      <dgm:spPr/>
    </dgm:pt>
    <dgm:pt modelId="{59648B97-FF25-4D11-968F-57E1ADBD66C8}" type="pres">
      <dgm:prSet presAssocID="{39B94C61-2780-4AB1-BF5A-5FF4C26B657A}" presName="Accent" presStyleLbl="node1" presStyleIdx="0" presStyleCnt="1"/>
      <dgm:spPr/>
    </dgm:pt>
    <dgm:pt modelId="{A12FC3CB-7951-47E0-9FA7-BB63FF956908}" type="pres">
      <dgm:prSet presAssocID="{39B94C61-2780-4AB1-BF5A-5FF4C26B657A}" presName="Child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7F560-0EC4-450F-A0CD-0FAB52165745}" type="pres">
      <dgm:prSet presAssocID="{39B94C61-2780-4AB1-BF5A-5FF4C26B657A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BDEA7B-51A6-4125-879D-F8D0AC3A5E57}" type="presOf" srcId="{1AB4F92E-0EB3-424B-AE9A-FC9924F8F0C6}" destId="{A12FC3CB-7951-47E0-9FA7-BB63FF956908}" srcOrd="0" destOrd="1" presId="urn:microsoft.com/office/officeart/2009/layout/CircleArrowProcess"/>
    <dgm:cxn modelId="{6E5B01AA-68B6-47F6-A71B-C3B4B1D5BD53}" srcId="{39B94C61-2780-4AB1-BF5A-5FF4C26B657A}" destId="{6E7A6864-81B6-483F-84B9-2EC99325882D}" srcOrd="2" destOrd="0" parTransId="{9624135C-53B8-4D6D-BF4A-EAFC42FC4DDB}" sibTransId="{7E4E1A1D-7D2E-4064-BCB1-E3FCE1192AB0}"/>
    <dgm:cxn modelId="{3FF7D734-7891-478F-9B03-E94E0B6EEED9}" type="presOf" srcId="{39B94C61-2780-4AB1-BF5A-5FF4C26B657A}" destId="{E267F560-0EC4-450F-A0CD-0FAB52165745}" srcOrd="0" destOrd="0" presId="urn:microsoft.com/office/officeart/2009/layout/CircleArrowProcess"/>
    <dgm:cxn modelId="{07C04F63-0888-4B8A-A243-43A769809838}" srcId="{39B94C61-2780-4AB1-BF5A-5FF4C26B657A}" destId="{1AB4F92E-0EB3-424B-AE9A-FC9924F8F0C6}" srcOrd="1" destOrd="0" parTransId="{3632017C-27DC-4F4A-B8F1-45BFE38E1B11}" sibTransId="{EB497C51-738D-45F3-8395-FE15C815959A}"/>
    <dgm:cxn modelId="{A1EFAB12-941E-4900-B8E0-399EB1B3391C}" srcId="{39B94C61-2780-4AB1-BF5A-5FF4C26B657A}" destId="{542C4532-C6A0-43F2-83C9-39EFEC9705AE}" srcOrd="0" destOrd="0" parTransId="{034915C9-2D31-4841-A4AB-C5AF079EC091}" sibTransId="{1110A0C0-93E2-4D54-A172-01AD46EC4AF4}"/>
    <dgm:cxn modelId="{B5B15CC1-B334-4D2A-A81E-AD76CC4C26E0}" type="presOf" srcId="{B13030A6-7A8B-437C-8FD6-A54EC9021CCA}" destId="{68033209-7C70-4FC3-BFA3-8D940B54AD45}" srcOrd="0" destOrd="0" presId="urn:microsoft.com/office/officeart/2009/layout/CircleArrowProcess"/>
    <dgm:cxn modelId="{3BCC5271-B4C0-4831-AF40-A7C4B609CD8F}" type="presOf" srcId="{6E7A6864-81B6-483F-84B9-2EC99325882D}" destId="{A12FC3CB-7951-47E0-9FA7-BB63FF956908}" srcOrd="0" destOrd="2" presId="urn:microsoft.com/office/officeart/2009/layout/CircleArrowProcess"/>
    <dgm:cxn modelId="{7AC91999-A583-47A1-B130-F69404FEAAA4}" srcId="{B13030A6-7A8B-437C-8FD6-A54EC9021CCA}" destId="{39B94C61-2780-4AB1-BF5A-5FF4C26B657A}" srcOrd="0" destOrd="0" parTransId="{DD602761-A212-4AC3-8E2A-08F204F2DDA1}" sibTransId="{4603DBC0-C91D-4AFA-A772-A3ED05F71E38}"/>
    <dgm:cxn modelId="{EF7CC7F1-F572-4322-A461-0137ECDB5363}" type="presOf" srcId="{542C4532-C6A0-43F2-83C9-39EFEC9705AE}" destId="{A12FC3CB-7951-47E0-9FA7-BB63FF956908}" srcOrd="0" destOrd="0" presId="urn:microsoft.com/office/officeart/2009/layout/CircleArrowProcess"/>
    <dgm:cxn modelId="{0E5524CB-B324-4942-A891-3730338753EA}" srcId="{39B94C61-2780-4AB1-BF5A-5FF4C26B657A}" destId="{A083B2F8-C5CE-4A1B-9935-F6764EAF2E36}" srcOrd="3" destOrd="0" parTransId="{64F9C1EC-0044-4568-AC7D-568ED3637848}" sibTransId="{2AF47DF9-9622-41B4-8B37-3A50BDA9533D}"/>
    <dgm:cxn modelId="{522D093A-FD53-4A31-8B7B-A02C2BBCA779}" type="presOf" srcId="{A083B2F8-C5CE-4A1B-9935-F6764EAF2E36}" destId="{A12FC3CB-7951-47E0-9FA7-BB63FF956908}" srcOrd="0" destOrd="3" presId="urn:microsoft.com/office/officeart/2009/layout/CircleArrowProcess"/>
    <dgm:cxn modelId="{06ABCB71-7974-469A-B3C8-97D0E2E3E359}" type="presParOf" srcId="{68033209-7C70-4FC3-BFA3-8D940B54AD45}" destId="{800D77DF-9B14-4C71-B612-06C6543C9021}" srcOrd="0" destOrd="0" presId="urn:microsoft.com/office/officeart/2009/layout/CircleArrowProcess"/>
    <dgm:cxn modelId="{D286AE32-8587-46BC-AA7D-0937938D3E25}" type="presParOf" srcId="{800D77DF-9B14-4C71-B612-06C6543C9021}" destId="{59648B97-FF25-4D11-968F-57E1ADBD66C8}" srcOrd="0" destOrd="0" presId="urn:microsoft.com/office/officeart/2009/layout/CircleArrowProcess"/>
    <dgm:cxn modelId="{6CDC865F-1E27-40BC-B66A-9E6C6A5F7847}" type="presParOf" srcId="{68033209-7C70-4FC3-BFA3-8D940B54AD45}" destId="{A12FC3CB-7951-47E0-9FA7-BB63FF956908}" srcOrd="1" destOrd="0" presId="urn:microsoft.com/office/officeart/2009/layout/CircleArrowProcess"/>
    <dgm:cxn modelId="{B7147E45-A140-423A-8430-8889F4974633}" type="presParOf" srcId="{68033209-7C70-4FC3-BFA3-8D940B54AD45}" destId="{E267F560-0EC4-450F-A0CD-0FAB52165745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66A0-7AB3-4193-A85F-C364ADDDCA75}">
      <dsp:nvSpPr>
        <dsp:cNvPr id="0" name=""/>
        <dsp:cNvSpPr/>
      </dsp:nvSpPr>
      <dsp:spPr>
        <a:xfrm>
          <a:off x="121454" y="0"/>
          <a:ext cx="1376488" cy="161939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7B4ED-0FDB-43C7-A39D-4204FE178182}">
      <dsp:nvSpPr>
        <dsp:cNvPr id="0" name=""/>
        <dsp:cNvSpPr/>
      </dsp:nvSpPr>
      <dsp:spPr>
        <a:xfrm>
          <a:off x="190279" y="64775"/>
          <a:ext cx="1238839" cy="105260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2A9C-52AB-43F9-966A-DA7BDB209B52}">
      <dsp:nvSpPr>
        <dsp:cNvPr id="0" name=""/>
        <dsp:cNvSpPr/>
      </dsp:nvSpPr>
      <dsp:spPr>
        <a:xfrm>
          <a:off x="190279" y="1117384"/>
          <a:ext cx="1238839" cy="437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مدیریت ریسک</a:t>
          </a:r>
          <a:endParaRPr lang="en-US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0279" y="1117384"/>
        <a:ext cx="1238839" cy="437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BE9D-9914-4844-BB12-97ABADAD2C61}">
      <dsp:nvSpPr>
        <dsp:cNvPr id="0" name=""/>
        <dsp:cNvSpPr/>
      </dsp:nvSpPr>
      <dsp:spPr>
        <a:xfrm>
          <a:off x="121454" y="0"/>
          <a:ext cx="1376488" cy="161939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7F3A7-D17D-4DDE-8465-E101ABFB5FA3}">
      <dsp:nvSpPr>
        <dsp:cNvPr id="0" name=""/>
        <dsp:cNvSpPr/>
      </dsp:nvSpPr>
      <dsp:spPr>
        <a:xfrm>
          <a:off x="190279" y="64775"/>
          <a:ext cx="1238839" cy="105260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62A9F-4E4A-406F-B6CE-B3A636A50ABD}">
      <dsp:nvSpPr>
        <dsp:cNvPr id="0" name=""/>
        <dsp:cNvSpPr/>
      </dsp:nvSpPr>
      <dsp:spPr>
        <a:xfrm>
          <a:off x="190279" y="1117384"/>
          <a:ext cx="1238839" cy="437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بازارها و نهادها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0279" y="1117384"/>
        <a:ext cx="1238839" cy="437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B613-58DD-4D15-931D-40CD157008AA}">
      <dsp:nvSpPr>
        <dsp:cNvPr id="0" name=""/>
        <dsp:cNvSpPr/>
      </dsp:nvSpPr>
      <dsp:spPr>
        <a:xfrm>
          <a:off x="1642" y="90158"/>
          <a:ext cx="2288413" cy="19614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E039C-BC30-40A9-9B06-4FD157477C33}">
      <dsp:nvSpPr>
        <dsp:cNvPr id="0" name=""/>
        <dsp:cNvSpPr/>
      </dsp:nvSpPr>
      <dsp:spPr>
        <a:xfrm>
          <a:off x="821" y="1418087"/>
          <a:ext cx="2288413" cy="470745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rPr>
            <a:t>مالی شرکت‌ها</a:t>
          </a:r>
          <a:endParaRPr lang="en-US" sz="2400" b="1" kern="1200" dirty="0">
            <a:solidFill>
              <a:srgbClr val="0070C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21" y="1418087"/>
        <a:ext cx="2288413" cy="4707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C6A24-D1C1-4778-959C-4160549E7F17}">
      <dsp:nvSpPr>
        <dsp:cNvPr id="0" name=""/>
        <dsp:cNvSpPr/>
      </dsp:nvSpPr>
      <dsp:spPr>
        <a:xfrm>
          <a:off x="0" y="90158"/>
          <a:ext cx="2288413" cy="19614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57D14-CF13-4CF4-83CE-C373F5BBB9CC}">
      <dsp:nvSpPr>
        <dsp:cNvPr id="0" name=""/>
        <dsp:cNvSpPr/>
      </dsp:nvSpPr>
      <dsp:spPr>
        <a:xfrm>
          <a:off x="821" y="1418087"/>
          <a:ext cx="2288413" cy="470745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rPr>
            <a:t>مدیریت سرمایه‌گذاری</a:t>
          </a:r>
          <a:endParaRPr lang="en-US" sz="2400" b="1" kern="1200" dirty="0">
            <a:solidFill>
              <a:srgbClr val="0070C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21" y="1418087"/>
        <a:ext cx="2288413" cy="4707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77185-FDA0-4953-AC4D-5E6B4D1264BF}">
      <dsp:nvSpPr>
        <dsp:cNvPr id="0" name=""/>
        <dsp:cNvSpPr/>
      </dsp:nvSpPr>
      <dsp:spPr>
        <a:xfrm>
          <a:off x="2863081" y="1439216"/>
          <a:ext cx="5364509" cy="357812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justLow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حرفه‌ی مدیریت دارایی‌هایی نظیر اوراق‌بهادار (سهام و اوراق قرضه، و سایر اوراق بهادار) یا دیگر دارایی‌ها نظیر املاک و مستغلات جهت تحقق اهداف خاص سرمایه‌گذاران</a:t>
          </a:r>
          <a:r>
            <a:rPr lang="en-US" sz="31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 </a:t>
          </a:r>
          <a:r>
            <a:rPr lang="fa-IR" sz="31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است.</a:t>
          </a:r>
          <a:endParaRPr lang="en-US" sz="3100" kern="1200" dirty="0">
            <a:latin typeface="Calibri" panose="020F0502020204030204" pitchFamily="34" charset="0"/>
            <a:cs typeface="B Zar" panose="00000400000000000000" pitchFamily="2" charset="-78"/>
          </a:endParaRPr>
        </a:p>
      </dsp:txBody>
      <dsp:txXfrm>
        <a:off x="3721402" y="1439216"/>
        <a:ext cx="4506188" cy="3578128"/>
      </dsp:txXfrm>
    </dsp:sp>
    <dsp:sp modelId="{2C1E4E9D-9672-40CA-95C3-CE2FBAC16E30}">
      <dsp:nvSpPr>
        <dsp:cNvPr id="0" name=""/>
        <dsp:cNvSpPr/>
      </dsp:nvSpPr>
      <dsp:spPr>
        <a:xfrm>
          <a:off x="2009" y="8680"/>
          <a:ext cx="3576339" cy="3576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/>
            <a:t>تعریف</a:t>
          </a:r>
          <a:endParaRPr lang="en-US" sz="6500" kern="1200"/>
        </a:p>
      </dsp:txBody>
      <dsp:txXfrm>
        <a:off x="525752" y="532423"/>
        <a:ext cx="2528853" cy="25288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A78ED-E0F8-4B60-A778-7C26C40606C2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طبقات اصلی دارایی</a:t>
          </a:r>
          <a:endParaRPr lang="en-US" sz="2000" kern="1200" dirty="0">
            <a:cs typeface="B Titr" panose="00000700000000000000" pitchFamily="2" charset="-78"/>
          </a:endParaRPr>
        </a:p>
      </dsp:txBody>
      <dsp:txXfrm rot="-5400000">
        <a:off x="0" y="931468"/>
        <a:ext cx="1855310" cy="795132"/>
      </dsp:txXfrm>
    </dsp:sp>
    <dsp:sp modelId="{55C6117E-0793-4F0D-835D-FF639EFE3138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وجه نقد و ابزار بازار پول مانند گواهی سپرده</a:t>
          </a:r>
          <a:endParaRPr lang="en-US" sz="2300" kern="1200" dirty="0">
            <a:latin typeface="Calibri" panose="020F0502020204030204" pitchFamily="34" charset="0"/>
            <a:cs typeface="B Zar" panose="00000400000000000000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اوراق بهادار با درآمد ثابت مانند اوراق قرضه</a:t>
          </a:r>
          <a:endParaRPr lang="en-US" sz="2300" kern="1200" dirty="0">
            <a:latin typeface="Calibri" panose="020F0502020204030204" pitchFamily="34" charset="0"/>
            <a:cs typeface="B Zar" panose="00000400000000000000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latin typeface="Calibri" panose="020F0502020204030204" pitchFamily="34" charset="0"/>
              <a:cs typeface="B Zar" panose="00000400000000000000" pitchFamily="2" charset="-78"/>
            </a:rPr>
            <a:t>حق مالی مانند سهام</a:t>
          </a:r>
          <a:endParaRPr lang="en-US" sz="2300" kern="1200" dirty="0">
            <a:latin typeface="Calibri" panose="020F0502020204030204" pitchFamily="34" charset="0"/>
            <a:cs typeface="B Zar" panose="00000400000000000000" pitchFamily="2" charset="-78"/>
          </a:endParaRPr>
        </a:p>
      </dsp:txBody>
      <dsp:txXfrm rot="-5400000">
        <a:off x="1855310" y="87914"/>
        <a:ext cx="6290189" cy="1554587"/>
      </dsp:txXfrm>
    </dsp:sp>
    <dsp:sp modelId="{683E3781-EB0E-4069-81C3-500C644A1FFD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طبقات بدیل دارایی</a:t>
          </a:r>
          <a:endParaRPr lang="en-US" sz="2000" kern="1200" dirty="0">
            <a:cs typeface="B Titr" panose="00000700000000000000" pitchFamily="2" charset="-78"/>
          </a:endParaRPr>
        </a:p>
      </dsp:txBody>
      <dsp:txXfrm rot="-5400000">
        <a:off x="0" y="3299424"/>
        <a:ext cx="1855310" cy="795132"/>
      </dsp:txXfrm>
    </dsp:sp>
    <dsp:sp modelId="{99EAF92A-9337-47D5-8A57-CD4BD8E8B32C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smtClean="0">
              <a:cs typeface="B Zar" panose="00000400000000000000" pitchFamily="2" charset="-78"/>
            </a:rPr>
            <a:t>کالاهای اساسی مانند فلزات گران‌بها</a:t>
          </a:r>
          <a:endParaRPr lang="en-US" sz="2300" kern="1200">
            <a:cs typeface="B Zar" panose="00000400000000000000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smtClean="0">
              <a:cs typeface="B Zar" panose="00000400000000000000" pitchFamily="2" charset="-78"/>
            </a:rPr>
            <a:t>املاک و مستغلات (مسکونی و تجاری)</a:t>
          </a:r>
          <a:endParaRPr lang="en-US" sz="2300" kern="1200">
            <a:cs typeface="B Zar" panose="00000400000000000000" pitchFamily="2" charset="-78"/>
          </a:endParaRPr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smtClean="0">
              <a:cs typeface="B Zar" panose="00000400000000000000" pitchFamily="2" charset="-78"/>
            </a:rPr>
            <a:t>صندوق‌های سهامی‌ خاص و ... </a:t>
          </a:r>
          <a:endParaRPr lang="en-US" sz="2300" kern="1200">
            <a:cs typeface="B Zar" panose="00000400000000000000" pitchFamily="2" charset="-78"/>
          </a:endParaRPr>
        </a:p>
      </dsp:txBody>
      <dsp:txXfrm rot="-5400000">
        <a:off x="1855310" y="2455868"/>
        <a:ext cx="6290189" cy="15545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777C9-E9E4-41A8-AE46-74833527815F}">
      <dsp:nvSpPr>
        <dsp:cNvPr id="0" name=""/>
        <dsp:cNvSpPr/>
      </dsp:nvSpPr>
      <dsp:spPr>
        <a:xfrm>
          <a:off x="4602" y="1737327"/>
          <a:ext cx="8220395" cy="967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2C653-C009-4978-BD5A-F8B07091BEC7}">
      <dsp:nvSpPr>
        <dsp:cNvPr id="0" name=""/>
        <dsp:cNvSpPr/>
      </dsp:nvSpPr>
      <dsp:spPr>
        <a:xfrm>
          <a:off x="4602" y="2100533"/>
          <a:ext cx="603899" cy="603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DA922-B68A-43B0-9F76-07728D25E55D}">
      <dsp:nvSpPr>
        <dsp:cNvPr id="0" name=""/>
        <dsp:cNvSpPr/>
      </dsp:nvSpPr>
      <dsp:spPr>
        <a:xfrm>
          <a:off x="4602" y="0"/>
          <a:ext cx="8220395" cy="17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>
              <a:cs typeface="B Zar" panose="00000400000000000000" pitchFamily="2" charset="-78"/>
            </a:rPr>
            <a:t>نقش اساسی مهندسی مالی</a:t>
          </a:r>
          <a:endParaRPr lang="en-US" sz="6500" kern="1200">
            <a:cs typeface="B Zar" panose="00000400000000000000" pitchFamily="2" charset="-78"/>
          </a:endParaRPr>
        </a:p>
      </dsp:txBody>
      <dsp:txXfrm>
        <a:off x="4602" y="0"/>
        <a:ext cx="8220395" cy="1737327"/>
      </dsp:txXfrm>
    </dsp:sp>
    <dsp:sp modelId="{AC1E9A47-0A7D-430B-AFD8-EAA40E0E205E}">
      <dsp:nvSpPr>
        <dsp:cNvPr id="0" name=""/>
        <dsp:cNvSpPr/>
      </dsp:nvSpPr>
      <dsp:spPr>
        <a:xfrm>
          <a:off x="4602" y="3508205"/>
          <a:ext cx="603885" cy="6038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7FBE8-2448-432C-9E54-611736AF1EE8}">
      <dsp:nvSpPr>
        <dsp:cNvPr id="0" name=""/>
        <dsp:cNvSpPr/>
      </dsp:nvSpPr>
      <dsp:spPr>
        <a:xfrm>
          <a:off x="580029" y="3106319"/>
          <a:ext cx="7644967" cy="1407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smtClean="0">
              <a:cs typeface="B Zar" panose="00000400000000000000" pitchFamily="2" charset="-78"/>
            </a:rPr>
            <a:t>قیمت‌گذاری دارایی</a:t>
          </a:r>
          <a:endParaRPr lang="en-US" sz="4100" kern="1200">
            <a:cs typeface="B Zar" panose="00000400000000000000" pitchFamily="2" charset="-78"/>
          </a:endParaRPr>
        </a:p>
      </dsp:txBody>
      <dsp:txXfrm>
        <a:off x="580029" y="3106319"/>
        <a:ext cx="7644967" cy="14076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7F568-115E-4FBA-8FFB-2B972A118ED6}">
      <dsp:nvSpPr>
        <dsp:cNvPr id="0" name=""/>
        <dsp:cNvSpPr/>
      </dsp:nvSpPr>
      <dsp:spPr>
        <a:xfrm>
          <a:off x="0" y="867092"/>
          <a:ext cx="8229600" cy="32918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7145C-D867-4C35-BC96-C79D80AE7507}">
      <dsp:nvSpPr>
        <dsp:cNvPr id="0" name=""/>
        <dsp:cNvSpPr/>
      </dsp:nvSpPr>
      <dsp:spPr>
        <a:xfrm>
          <a:off x="987552" y="1443164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smtClean="0"/>
            <a:t>اندازه‌گیری و مدیریت ریسک‌های مالی</a:t>
          </a:r>
          <a:endParaRPr lang="en-US" sz="3400" kern="1200"/>
        </a:p>
      </dsp:txBody>
      <dsp:txXfrm>
        <a:off x="987552" y="1443164"/>
        <a:ext cx="2715768" cy="1613001"/>
      </dsp:txXfrm>
    </dsp:sp>
    <dsp:sp modelId="{F014371C-A1B9-48BB-966C-25E6C63702B5}">
      <dsp:nvSpPr>
        <dsp:cNvPr id="0" name=""/>
        <dsp:cNvSpPr/>
      </dsp:nvSpPr>
      <dsp:spPr>
        <a:xfrm>
          <a:off x="4114800" y="1969858"/>
          <a:ext cx="3209544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smtClean="0"/>
            <a:t>پوشش ریسک‌های مالی</a:t>
          </a:r>
          <a:endParaRPr lang="en-US" sz="3400" kern="1200"/>
        </a:p>
      </dsp:txBody>
      <dsp:txXfrm>
        <a:off x="4114800" y="1969858"/>
        <a:ext cx="3209544" cy="1613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48B97-FF25-4D11-968F-57E1ADBD66C8}">
      <dsp:nvSpPr>
        <dsp:cNvPr id="0" name=""/>
        <dsp:cNvSpPr/>
      </dsp:nvSpPr>
      <dsp:spPr>
        <a:xfrm>
          <a:off x="94231" y="0"/>
          <a:ext cx="5024906" cy="5026025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FC3CB-7951-47E0-9FA7-BB63FF956908}">
      <dsp:nvSpPr>
        <dsp:cNvPr id="0" name=""/>
        <dsp:cNvSpPr/>
      </dsp:nvSpPr>
      <dsp:spPr>
        <a:xfrm>
          <a:off x="5119942" y="1498258"/>
          <a:ext cx="3015426" cy="201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smtClean="0">
              <a:cs typeface="B Zar" panose="00000400000000000000" pitchFamily="2" charset="-78"/>
            </a:rPr>
            <a:t>تطابق نقد</a:t>
          </a:r>
          <a:endParaRPr lang="en-US" sz="2200" kern="1200">
            <a:cs typeface="B Zar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smtClean="0">
              <a:cs typeface="B Zar" panose="00000400000000000000" pitchFamily="2" charset="-78"/>
            </a:rPr>
            <a:t>تطابق سررسید</a:t>
          </a:r>
          <a:endParaRPr lang="en-US" sz="2200" kern="1200">
            <a:cs typeface="B Zar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anose="00000400000000000000" pitchFamily="2" charset="-78"/>
            </a:rPr>
            <a:t>تطابق تحدب</a:t>
          </a:r>
          <a:endParaRPr lang="en-US" sz="2200" kern="1200" dirty="0">
            <a:cs typeface="B Zar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anose="00000400000000000000" pitchFamily="2" charset="-78"/>
            </a:rPr>
            <a:t>تطابق تلاطم</a:t>
          </a:r>
          <a:endParaRPr lang="en-US" sz="2200" kern="1200" dirty="0">
            <a:cs typeface="B Zar" panose="00000400000000000000" pitchFamily="2" charset="-78"/>
          </a:endParaRPr>
        </a:p>
      </dsp:txBody>
      <dsp:txXfrm>
        <a:off x="5119942" y="1498258"/>
        <a:ext cx="3015426" cy="2010912"/>
      </dsp:txXfrm>
    </dsp:sp>
    <dsp:sp modelId="{E267F560-0EC4-450F-A0CD-0FAB52165745}">
      <dsp:nvSpPr>
        <dsp:cNvPr id="0" name=""/>
        <dsp:cNvSpPr/>
      </dsp:nvSpPr>
      <dsp:spPr>
        <a:xfrm>
          <a:off x="1203908" y="1819421"/>
          <a:ext cx="2803944" cy="140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>
              <a:cs typeface="B Zar" panose="00000400000000000000" pitchFamily="2" charset="-78"/>
            </a:rPr>
            <a:t>ایمن‌سازی</a:t>
          </a:r>
          <a:endParaRPr lang="en-US" sz="6500" kern="1200">
            <a:cs typeface="B Zar" panose="00000400000000000000" pitchFamily="2" charset="-78"/>
          </a:endParaRPr>
        </a:p>
      </dsp:txBody>
      <dsp:txXfrm>
        <a:off x="1203908" y="1819421"/>
        <a:ext cx="2803944" cy="140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7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0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2/25/2018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مهندسی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ترازنامه‌ی </a:t>
            </a:r>
            <a:r>
              <a:rPr lang="fa-IR" dirty="0"/>
              <a:t>بنگاه </a:t>
            </a:r>
            <a:r>
              <a:rPr lang="fa-IR" dirty="0" smtClean="0"/>
              <a:t>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89185"/>
              </p:ext>
            </p:extLst>
          </p:nvPr>
        </p:nvGraphicFramePr>
        <p:xfrm>
          <a:off x="1752600" y="1447800"/>
          <a:ext cx="5638800" cy="4583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08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نمونه‌ی ترازنامه‌ی یک بنگاه بانک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بدهی</a:t>
                      </a:r>
                      <a:r>
                        <a:rPr lang="fa-IR" sz="2400" baseline="0" dirty="0" smtClean="0">
                          <a:cs typeface="B Zar" pitchFamily="2" charset="-78"/>
                        </a:rPr>
                        <a:t> و </a:t>
                      </a:r>
                      <a:r>
                        <a:rPr lang="fa-IR" sz="2400" kern="1200" dirty="0" smtClean="0"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دارایی</a:t>
                      </a: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757">
                <a:tc>
                  <a:txBody>
                    <a:bodyPr/>
                    <a:lstStyle/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جاری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پس‌انداز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سایر بدهی‌ها</a:t>
                      </a: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حقوق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صندوق</a:t>
                      </a: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    سهام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اوراق قرضه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وام‌های تجاری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وام‌های رهنی 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املاک و مستغلات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 bwMode="auto">
          <a:xfrm>
            <a:off x="5562600" y="3352800"/>
            <a:ext cx="1676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3364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ریسک بازار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86400" y="3810000"/>
            <a:ext cx="1752600" cy="1828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4812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ریسک اعتباری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86400" y="4419600"/>
            <a:ext cx="1752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362200" y="2895600"/>
            <a:ext cx="1981200" cy="1524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ریسک نقدینگی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28" name="Shape 27"/>
          <p:cNvCxnSpPr>
            <a:stCxn id="18" idx="2"/>
            <a:endCxn id="21" idx="0"/>
          </p:cNvCxnSpPr>
          <p:nvPr/>
        </p:nvCxnSpPr>
        <p:spPr bwMode="auto">
          <a:xfrm rot="10800000" flipV="1">
            <a:off x="1295400" y="3657600"/>
            <a:ext cx="1066800" cy="22860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7" idx="2"/>
            <a:endCxn id="21" idx="3"/>
          </p:cNvCxnSpPr>
          <p:nvPr/>
        </p:nvCxnSpPr>
        <p:spPr bwMode="auto">
          <a:xfrm rot="10800000" flipV="1">
            <a:off x="2057400" y="4991100"/>
            <a:ext cx="3429000" cy="1137166"/>
          </a:xfrm>
          <a:prstGeom prst="bentConnector3">
            <a:avLst>
              <a:gd name="adj1" fmla="val 3570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6200" y="4583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ریسک نرخ بهره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54" name="Shape 53"/>
          <p:cNvCxnSpPr>
            <a:endCxn id="47" idx="0"/>
          </p:cNvCxnSpPr>
          <p:nvPr/>
        </p:nvCxnSpPr>
        <p:spPr bwMode="auto">
          <a:xfrm rot="10800000" flipV="1">
            <a:off x="838200" y="4038600"/>
            <a:ext cx="1676400" cy="54506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4" idx="2"/>
          </p:cNvCxnSpPr>
          <p:nvPr/>
        </p:nvCxnSpPr>
        <p:spPr bwMode="auto">
          <a:xfrm flipH="1">
            <a:off x="1447800" y="4724400"/>
            <a:ext cx="4038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2" idx="6"/>
            <a:endCxn id="13" idx="1"/>
          </p:cNvCxnSpPr>
          <p:nvPr/>
        </p:nvCxnSpPr>
        <p:spPr bwMode="auto">
          <a:xfrm flipV="1">
            <a:off x="7239000" y="3549134"/>
            <a:ext cx="381000" cy="32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14" idx="6"/>
            <a:endCxn id="15" idx="1"/>
          </p:cNvCxnSpPr>
          <p:nvPr/>
        </p:nvCxnSpPr>
        <p:spPr bwMode="auto">
          <a:xfrm>
            <a:off x="7239000" y="4724400"/>
            <a:ext cx="457200" cy="272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2514600" y="3810000"/>
            <a:ext cx="1676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4" grpId="2" animBg="1"/>
      <p:bldP spid="14" grpId="3" animBg="1"/>
      <p:bldP spid="15" grpId="0"/>
      <p:bldP spid="15" grpId="1"/>
      <p:bldP spid="17" grpId="0" animBg="1"/>
      <p:bldP spid="18" grpId="0" animBg="1"/>
      <p:bldP spid="21" grpId="0"/>
      <p:bldP spid="47" grpId="0"/>
      <p:bldP spid="47" grpId="1"/>
      <p:bldP spid="61" grpId="0" animBg="1"/>
      <p:bldP spid="6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مهندسی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545991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ترازنامه‌ی </a:t>
            </a:r>
            <a:r>
              <a:rPr lang="fa-IR" dirty="0"/>
              <a:t>بنگاه </a:t>
            </a:r>
            <a:r>
              <a:rPr lang="fa-IR" dirty="0" smtClean="0"/>
              <a:t>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51576"/>
              </p:ext>
            </p:extLst>
          </p:nvPr>
        </p:nvGraphicFramePr>
        <p:xfrm>
          <a:off x="1572659" y="1143000"/>
          <a:ext cx="5638800" cy="4583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08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نمونه‌ی ترازنامه‌ی یک بنگاه بانک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بدهی</a:t>
                      </a:r>
                      <a:r>
                        <a:rPr lang="fa-IR" sz="2400" baseline="0" dirty="0" smtClean="0">
                          <a:cs typeface="B Zar" pitchFamily="2" charset="-78"/>
                        </a:rPr>
                        <a:t> و </a:t>
                      </a:r>
                      <a:r>
                        <a:rPr lang="fa-IR" sz="2400" kern="1200" dirty="0" smtClean="0"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دارایی</a:t>
                      </a: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757">
                <a:tc>
                  <a:txBody>
                    <a:bodyPr/>
                    <a:lstStyle/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جاری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پس‌انداز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سایر بدهی‌ها</a:t>
                      </a: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حقوق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صندوق</a:t>
                      </a: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    سهام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اوراق قرضه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وام‌های تجاری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وام‌های رهنی 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املاک و مستغلات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 bwMode="auto">
          <a:xfrm>
            <a:off x="2362200" y="2438400"/>
            <a:ext cx="1752600" cy="2895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14" idx="6"/>
            <a:endCxn id="20" idx="0"/>
          </p:cNvCxnSpPr>
          <p:nvPr/>
        </p:nvCxnSpPr>
        <p:spPr bwMode="auto">
          <a:xfrm>
            <a:off x="4114800" y="3886200"/>
            <a:ext cx="609600" cy="2057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581400" y="5943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مدیریت دارایی-بدهی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58859" y="2590800"/>
            <a:ext cx="1752600" cy="2895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20" idx="0"/>
          </p:cNvCxnSpPr>
          <p:nvPr/>
        </p:nvCxnSpPr>
        <p:spPr bwMode="auto">
          <a:xfrm flipH="1">
            <a:off x="4724400" y="4038600"/>
            <a:ext cx="734459" cy="1905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5662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مهندسی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136143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587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7772400" cy="1981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3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نقش مهندسی مالی در مدیریت سرمایه‌گذاری</a:t>
            </a:r>
            <a:endParaRPr lang="fa-IR" sz="32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7391400" cy="8382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ویراست اول: 4 بهمن‌ماه سال نودوشش </a:t>
            </a:r>
          </a:p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اوا‌بار ارائه شده در دانشکده‌ی مدیریت دانشگاه تهران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  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0" y="1219200"/>
            <a:ext cx="8458200" cy="51054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191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 </a:t>
            </a:r>
            <a:r>
              <a:rPr lang="fa-IR" b="1" dirty="0" smtClean="0"/>
              <a:t>حوزه‌های عمده</a:t>
            </a:r>
            <a:endParaRPr lang="en-US" b="1" dirty="0" smtClean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3762300" y="4433332"/>
          <a:ext cx="1619398" cy="161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/>
          </p:nvPr>
        </p:nvGraphicFramePr>
        <p:xfrm>
          <a:off x="3762300" y="1298024"/>
          <a:ext cx="1619398" cy="161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6260472" y="3511001"/>
          <a:ext cx="2290056" cy="205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399075" y="3434801"/>
          <a:ext cx="2290056" cy="205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22" name="Straight Arrow Connector 21"/>
          <p:cNvCxnSpPr>
            <a:stCxn id="3" idx="1"/>
            <a:endCxn id="5" idx="0"/>
          </p:cNvCxnSpPr>
          <p:nvPr/>
        </p:nvCxnSpPr>
        <p:spPr>
          <a:xfrm flipH="1">
            <a:off x="1544103" y="2107723"/>
            <a:ext cx="2218197" cy="1327078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</p:cNvCxnSpPr>
          <p:nvPr/>
        </p:nvCxnSpPr>
        <p:spPr>
          <a:xfrm flipH="1" flipV="1">
            <a:off x="5322588" y="2055935"/>
            <a:ext cx="2082912" cy="1455066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1"/>
            <a:endCxn id="5" idx="3"/>
          </p:cNvCxnSpPr>
          <p:nvPr/>
        </p:nvCxnSpPr>
        <p:spPr>
          <a:xfrm flipH="1" flipV="1">
            <a:off x="2689131" y="4460600"/>
            <a:ext cx="1073169" cy="782431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1"/>
            <a:endCxn id="7" idx="3"/>
          </p:cNvCxnSpPr>
          <p:nvPr/>
        </p:nvCxnSpPr>
        <p:spPr>
          <a:xfrm flipH="1">
            <a:off x="5381698" y="4536800"/>
            <a:ext cx="878774" cy="706231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5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 </a:t>
            </a: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مسائل عمده‌ی مدیریت سرمایه‌گذاری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تخصیص دارایی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انتخاب سبد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مدیریت ریسک</a:t>
            </a:r>
          </a:p>
        </p:txBody>
      </p:sp>
    </p:spTree>
    <p:extLst>
      <p:ext uri="{BB962C8B-B14F-4D97-AF65-F5344CB8AC3E}">
        <p14:creationId xmlns:p14="http://schemas.microsoft.com/office/powerpoint/2010/main" val="209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مدیریت </a:t>
            </a:r>
            <a:r>
              <a:rPr lang="fa-IR" dirty="0" smtClean="0"/>
              <a:t>سرمایه‌گذاری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635445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کدام دارایی‌ها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5493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315200" y="1371600"/>
            <a:ext cx="838200" cy="5078313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ویژگی‌های ریسک </a:t>
            </a:r>
            <a:r>
              <a:rPr lang="fa-IR" smtClean="0"/>
              <a:t>و </a:t>
            </a:r>
            <a:r>
              <a:rPr lang="fa-IR" smtClean="0"/>
              <a:t>بازده‌ی </a:t>
            </a:r>
            <a:r>
              <a:rPr lang="fa-IR" dirty="0" smtClean="0"/>
              <a:t>ملک</a:t>
            </a:r>
            <a:endParaRPr lang="en-US" dirty="0"/>
          </a:p>
        </p:txBody>
      </p:sp>
      <p:pic>
        <p:nvPicPr>
          <p:cNvPr id="5" name="Content Placeholder 4" descr="76.-A-quick-guide-to-asset-class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8580" y="1371600"/>
            <a:ext cx="5526840" cy="5029200"/>
          </a:xfrm>
          <a:solidFill>
            <a:schemeClr val="accent1"/>
          </a:solidFill>
        </p:spPr>
      </p:pic>
      <p:sp>
        <p:nvSpPr>
          <p:cNvPr id="6" name="TextBox 5"/>
          <p:cNvSpPr txBox="1"/>
          <p:nvPr/>
        </p:nvSpPr>
        <p:spPr>
          <a:xfrm>
            <a:off x="5334000" y="4267200"/>
            <a:ext cx="1219200" cy="1200329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  <a:p>
            <a:endParaRPr lang="en-US" dirty="0" smtClean="0"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410200"/>
            <a:ext cx="7620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وجه نقد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495800"/>
            <a:ext cx="12192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قرضۀ دولتی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3886200"/>
            <a:ext cx="6858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ملک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3048000"/>
            <a:ext cx="6858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سهام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1447800"/>
            <a:ext cx="4267200" cy="646331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>
              <a:solidFill>
                <a:schemeClr val="bg1"/>
              </a:solidFill>
              <a:cs typeface="B Zar" pitchFamily="2" charset="-78"/>
            </a:endParaRPr>
          </a:p>
          <a:p>
            <a:endParaRPr lang="en-US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1752600"/>
            <a:ext cx="762000" cy="369332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بازده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5867400"/>
            <a:ext cx="762000" cy="369332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ریسک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9109" y="1371600"/>
            <a:ext cx="83949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629400" y="1828800"/>
            <a:ext cx="1143000" cy="323165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sz="1500" dirty="0" smtClean="0">
                <a:solidFill>
                  <a:schemeClr val="bg1"/>
                </a:solidFill>
                <a:cs typeface="B Zar" pitchFamily="2" charset="-78"/>
              </a:rPr>
              <a:t>کالاهای اساسی</a:t>
            </a:r>
            <a:endParaRPr lang="en-US" sz="1500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83A1594A-FFBB-4D4C-9102-B83135140D26}" type="slidenum">
              <a:rPr lang="en-US" smtClean="0">
                <a:cs typeface="B Zar" pitchFamily="2" charset="-78"/>
              </a:rPr>
              <a:pPr>
                <a:defRPr/>
              </a:pPr>
              <a:t>7</a:t>
            </a:fld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9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ترازنامه‌ی </a:t>
            </a:r>
            <a:r>
              <a:rPr lang="fa-IR" dirty="0"/>
              <a:t>بنگاه </a:t>
            </a:r>
            <a:r>
              <a:rPr lang="fa-IR" dirty="0" smtClean="0"/>
              <a:t>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79530"/>
              </p:ext>
            </p:extLst>
          </p:nvPr>
        </p:nvGraphicFramePr>
        <p:xfrm>
          <a:off x="762000" y="1447800"/>
          <a:ext cx="5638800" cy="45194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08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نمونه‌ي ترازنامه‌ی یک بنگاه بانک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بدهی</a:t>
                      </a:r>
                      <a:r>
                        <a:rPr lang="fa-IR" sz="2400" baseline="0" dirty="0" smtClean="0">
                          <a:cs typeface="B Zar" pitchFamily="2" charset="-78"/>
                        </a:rPr>
                        <a:t> و </a:t>
                      </a:r>
                      <a:r>
                        <a:rPr lang="fa-IR" sz="2400" kern="1200" dirty="0" smtClean="0"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دارایی</a:t>
                      </a: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757">
                <a:tc>
                  <a:txBody>
                    <a:bodyPr/>
                    <a:lstStyle/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جاری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پس‌انداز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سایر بدهی‌ها</a:t>
                      </a: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حقوق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Low" rtl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صندوق</a:t>
                      </a:r>
                    </a:p>
                    <a:p>
                      <a:pPr lvl="1" algn="justLow" rtl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    سهام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اوراق</a:t>
                      </a:r>
                      <a:r>
                        <a:rPr lang="fa-IR" sz="2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بهادار با درآمد ثابت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lvl="1" algn="justLow" rtl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املاک و مستغلات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 bwMode="auto">
          <a:xfrm>
            <a:off x="3886200" y="2743200"/>
            <a:ext cx="2514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14" idx="6"/>
            <a:endCxn id="20" idx="1"/>
          </p:cNvCxnSpPr>
          <p:nvPr/>
        </p:nvCxnSpPr>
        <p:spPr bwMode="auto">
          <a:xfrm>
            <a:off x="6400800" y="3086100"/>
            <a:ext cx="734459" cy="1102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35259" y="3957935"/>
            <a:ext cx="178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تخصیص دارایی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38600" y="3581400"/>
            <a:ext cx="2514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2" idx="6"/>
            <a:endCxn id="20" idx="1"/>
          </p:cNvCxnSpPr>
          <p:nvPr/>
        </p:nvCxnSpPr>
        <p:spPr bwMode="auto">
          <a:xfrm>
            <a:off x="6553200" y="3924300"/>
            <a:ext cx="582059" cy="2644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4038600" y="4495800"/>
            <a:ext cx="2514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5" idx="6"/>
            <a:endCxn id="20" idx="1"/>
          </p:cNvCxnSpPr>
          <p:nvPr/>
        </p:nvCxnSpPr>
        <p:spPr bwMode="auto">
          <a:xfrm flipV="1">
            <a:off x="6553200" y="4188768"/>
            <a:ext cx="582059" cy="6499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038600" y="5257800"/>
            <a:ext cx="2514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  <a:endCxn id="20" idx="1"/>
          </p:cNvCxnSpPr>
          <p:nvPr/>
        </p:nvCxnSpPr>
        <p:spPr bwMode="auto">
          <a:xfrm flipV="1">
            <a:off x="6553200" y="4188768"/>
            <a:ext cx="582059" cy="14119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49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12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ترازنامه‌ی </a:t>
            </a:r>
            <a:r>
              <a:rPr lang="fa-IR" dirty="0"/>
              <a:t>بنگاه </a:t>
            </a:r>
            <a:r>
              <a:rPr lang="fa-IR" dirty="0" smtClean="0"/>
              <a:t>مالی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92795"/>
              </p:ext>
            </p:extLst>
          </p:nvPr>
        </p:nvGraphicFramePr>
        <p:xfrm>
          <a:off x="762000" y="1447800"/>
          <a:ext cx="5638800" cy="4583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08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B Ttitr"/>
                          <a:ea typeface="+mn-ea"/>
                          <a:cs typeface="B Titr" pitchFamily="2" charset="-78"/>
                        </a:rPr>
                        <a:t>نمونه‌ی ترازنامه‌ی یک بنگاه بانک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B Ttitr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بدهی</a:t>
                      </a:r>
                      <a:r>
                        <a:rPr lang="fa-IR" sz="2400" baseline="0" dirty="0" smtClean="0">
                          <a:cs typeface="B Zar" pitchFamily="2" charset="-78"/>
                        </a:rPr>
                        <a:t> و </a:t>
                      </a:r>
                      <a:r>
                        <a:rPr lang="fa-IR" sz="2400" kern="1200" dirty="0" smtClean="0">
                          <a:cs typeface="B Zar" pitchFamily="2" charset="-78"/>
                        </a:rPr>
                        <a:t>سرمایه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Zar" pitchFamily="2" charset="-78"/>
                        </a:rPr>
                        <a:t>دارایی</a:t>
                      </a: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757">
                <a:tc>
                  <a:txBody>
                    <a:bodyPr/>
                    <a:lstStyle/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جاری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marR="0" lvl="1" indent="0" algn="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سپرده‌های پس‌انداز</a:t>
                      </a:r>
                      <a:endParaRPr lang="en-US" sz="2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سایر بدهی‌ها</a:t>
                      </a:r>
                    </a:p>
                    <a:p>
                      <a:pPr marL="457200" lvl="1" algn="r" defTabSz="914400" rtl="1" eaLnBrk="1" latinLnBrk="0" hangingPunct="1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حقوق صاحبان سهام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صندوق</a:t>
                      </a: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    سهام معدنی</a:t>
                      </a: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cs typeface="B Zar" pitchFamily="2" charset="-78"/>
                        </a:rPr>
                        <a:t>سهام</a:t>
                      </a:r>
                      <a:r>
                        <a:rPr lang="fa-IR" sz="2100" kern="1200" baseline="0" dirty="0" smtClean="0">
                          <a:cs typeface="B Zar" pitchFamily="2" charset="-78"/>
                        </a:rPr>
                        <a:t> خودروسازی</a:t>
                      </a:r>
                      <a:endParaRPr lang="fa-IR" sz="2100" kern="1200" dirty="0" smtClean="0">
                        <a:cs typeface="B Zar" pitchFamily="2" charset="-78"/>
                      </a:endParaRP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اوراق قرضه‌ی شهرداری‌ها</a:t>
                      </a:r>
                    </a:p>
                    <a:p>
                      <a:pPr marL="457200" marR="0" lvl="1" indent="0" algn="justLow" defTabSz="914400" rtl="1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a-IR" sz="2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وام‌های تجاری</a:t>
                      </a:r>
                    </a:p>
                    <a:p>
                      <a:pPr lvl="1" algn="justLow" rtl="1">
                        <a:lnSpc>
                          <a:spcPct val="170000"/>
                        </a:lnSpc>
                        <a:buFont typeface="Arial" pitchFamily="34" charset="0"/>
                        <a:buNone/>
                      </a:pPr>
                      <a:r>
                        <a:rPr lang="fa-IR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املاک و مستغلات تجاری</a:t>
                      </a:r>
                      <a:endParaRPr lang="en-US" sz="2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 bwMode="auto">
          <a:xfrm>
            <a:off x="4495800" y="48768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172200" y="4038600"/>
            <a:ext cx="914400" cy="29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059059" y="3810000"/>
            <a:ext cx="178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انتخاب سبد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419600" y="42672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419600" y="36576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419600" y="32004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72200" y="3581400"/>
            <a:ext cx="914400" cy="4640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6172200" y="4053410"/>
            <a:ext cx="914400" cy="5947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6248400" y="4076226"/>
            <a:ext cx="838200" cy="114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231875" y="3050358"/>
            <a:ext cx="854725" cy="1033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4479275" y="26670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343400" y="5410200"/>
            <a:ext cx="17526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16" idx="6"/>
            <a:endCxn id="20" idx="1"/>
          </p:cNvCxnSpPr>
          <p:nvPr/>
        </p:nvCxnSpPr>
        <p:spPr bwMode="auto">
          <a:xfrm flipV="1">
            <a:off x="6096000" y="4040833"/>
            <a:ext cx="963059" cy="1750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05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7" grpId="0" animBg="1"/>
      <p:bldP spid="8" grpId="0" animBg="1"/>
      <p:bldP spid="9" grpId="0" animBg="1"/>
      <p:bldP spid="21" grpId="0" animBg="1"/>
      <p:bldP spid="16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42655</TotalTime>
  <Words>348</Words>
  <Application>Microsoft Office PowerPoint</Application>
  <PresentationFormat>On-screen Show (4:3)</PresentationFormat>
  <Paragraphs>163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 Unicode MS</vt:lpstr>
      <vt:lpstr>Arial</vt:lpstr>
      <vt:lpstr>B Elham</vt:lpstr>
      <vt:lpstr>B Titr</vt:lpstr>
      <vt:lpstr>B Ttitr</vt:lpstr>
      <vt:lpstr>B Zar</vt:lpstr>
      <vt:lpstr>Calibri</vt:lpstr>
      <vt:lpstr>Times New Roman</vt:lpstr>
      <vt:lpstr>Trebuchet MS</vt:lpstr>
      <vt:lpstr>Wingdings</vt:lpstr>
      <vt:lpstr>Wingdings 2</vt:lpstr>
      <vt:lpstr>Sample presentation slides</vt:lpstr>
      <vt:lpstr>بسم‌الله الرحمن الرحیم</vt:lpstr>
      <vt:lpstr>نقش مهندسی مالی در مدیریت سرمایه‌گذاری</vt:lpstr>
      <vt:lpstr> حوزه‌های عمده</vt:lpstr>
      <vt:lpstr>    </vt:lpstr>
      <vt:lpstr>مدیریت سرمایه‌گذاری</vt:lpstr>
      <vt:lpstr>کدام دارایی‌ها</vt:lpstr>
      <vt:lpstr>ویژگی‌های ریسک و بازده‌ی ملک</vt:lpstr>
      <vt:lpstr>ترازنامه‌ی بنگاه مالی</vt:lpstr>
      <vt:lpstr>ترازنامه‌ی بنگاه مالی</vt:lpstr>
      <vt:lpstr>مهندسی مالی</vt:lpstr>
      <vt:lpstr>ترازنامه‌ی بنگاه مالی</vt:lpstr>
      <vt:lpstr>مهندسی مالی</vt:lpstr>
      <vt:lpstr>ترازنامه‌ی بنگاه مالی</vt:lpstr>
      <vt:lpstr>مهندسی مالی</vt:lpstr>
      <vt:lpstr>PowerPoint Presentation</vt:lpstr>
    </vt:vector>
  </TitlesOfParts>
  <Company>Saudi Aramco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Zahra Sarfarazi</cp:lastModifiedBy>
  <cp:revision>1412</cp:revision>
  <dcterms:created xsi:type="dcterms:W3CDTF">2007-09-07T17:57:35Z</dcterms:created>
  <dcterms:modified xsi:type="dcterms:W3CDTF">2018-02-25T13:58:56Z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